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56" r:id="rId5"/>
    <p:sldId id="302" r:id="rId6"/>
    <p:sldId id="308" r:id="rId7"/>
    <p:sldId id="306" r:id="rId8"/>
    <p:sldId id="303" r:id="rId9"/>
    <p:sldId id="304" r:id="rId10"/>
    <p:sldId id="305"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73">
          <p15:clr>
            <a:srgbClr val="A4A3A4"/>
          </p15:clr>
        </p15:guide>
        <p15:guide id="2" orient="horz" pos="738">
          <p15:clr>
            <a:srgbClr val="A4A3A4"/>
          </p15:clr>
        </p15:guide>
        <p15:guide id="3" orient="horz" pos="997">
          <p15:clr>
            <a:srgbClr val="A4A3A4"/>
          </p15:clr>
        </p15:guide>
        <p15:guide id="4" pos="5658">
          <p15:clr>
            <a:srgbClr val="A4A3A4"/>
          </p15:clr>
        </p15:guide>
        <p15:guide id="5" pos="95">
          <p15:clr>
            <a:srgbClr val="A4A3A4"/>
          </p15:clr>
        </p15:guide>
        <p15:guide id="6" pos="272">
          <p15:clr>
            <a:srgbClr val="A4A3A4"/>
          </p15:clr>
        </p15:guide>
        <p15:guide id="7"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0007"/>
    <a:srgbClr val="F60006"/>
    <a:srgbClr val="F1030A"/>
    <a:srgbClr val="ED0409"/>
    <a:srgbClr val="ED100C"/>
    <a:srgbClr val="ED1C10"/>
    <a:srgbClr val="ED1F13"/>
    <a:srgbClr val="EA1F17"/>
    <a:srgbClr val="E12417"/>
    <a:srgbClr val="DD2B1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94249" autoAdjust="0"/>
  </p:normalViewPr>
  <p:slideViewPr>
    <p:cSldViewPr snapToObjects="1" showGuides="1">
      <p:cViewPr varScale="1">
        <p:scale>
          <a:sx n="68" d="100"/>
          <a:sy n="68" d="100"/>
        </p:scale>
        <p:origin x="1344" y="60"/>
      </p:cViewPr>
      <p:guideLst>
        <p:guide orient="horz" pos="3973"/>
        <p:guide orient="horz" pos="738"/>
        <p:guide orient="horz" pos="997"/>
        <p:guide pos="5658"/>
        <p:guide pos="95"/>
        <p:guide pos="272"/>
        <p:guide pos="2879"/>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E0D6A37-291F-4E46-BB73-3B99CE153558}" type="datetimeFigureOut">
              <a:rPr lang="en-US" smtClean="0"/>
              <a:t>6/30/2020</a:t>
            </a:fld>
            <a:endParaRPr lang="en-US"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BB6E366-02D8-9240-8F65-12E2F8F2864D}" type="slidenum">
              <a:rPr lang="en-US" smtClean="0"/>
              <a:t>‹#›</a:t>
            </a:fld>
            <a:endParaRPr lang="en-US" dirty="0"/>
          </a:p>
        </p:txBody>
      </p:sp>
    </p:spTree>
    <p:extLst>
      <p:ext uri="{BB962C8B-B14F-4D97-AF65-F5344CB8AC3E}">
        <p14:creationId xmlns:p14="http://schemas.microsoft.com/office/powerpoint/2010/main" val="2786799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6CCCD24-79A0-1B45-AEA8-F931F4D6188E}" type="datetimeFigureOut">
              <a:rPr lang="en-US" smtClean="0"/>
              <a:t>6/30/2020</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3FFFF08-BA74-3E4E-B67B-CFCBDE5D9836}" type="slidenum">
              <a:rPr lang="en-US" smtClean="0"/>
              <a:t>‹#›</a:t>
            </a:fld>
            <a:endParaRPr lang="en-US" dirty="0"/>
          </a:p>
        </p:txBody>
      </p:sp>
    </p:spTree>
    <p:extLst>
      <p:ext uri="{BB962C8B-B14F-4D97-AF65-F5344CB8AC3E}">
        <p14:creationId xmlns:p14="http://schemas.microsoft.com/office/powerpoint/2010/main" val="155473884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CSOs:</a:t>
            </a:r>
            <a:r>
              <a:rPr lang="en-US" sz="1200" kern="1200" dirty="0">
                <a:solidFill>
                  <a:schemeClr val="tx1"/>
                </a:solidFill>
                <a:effectLst/>
                <a:latin typeface="+mn-lt"/>
                <a:ea typeface="+mn-ea"/>
                <a:cs typeface="+mn-cs"/>
              </a:rPr>
              <a:t> Lora Shimp, Kate Elder, Karrar Karrar, Rohit Malpani, Sheetal Sharma, Freddy Nkosi, Irfan Farid, Jaume Vidal, Dorothy Esangbedo, Laila Rizvi, Lubna Hasmat, Naveen Thacker, Frank Mahoney, Diane Le Corvec</a:t>
            </a:r>
            <a:endParaRPr lang="en-GB" sz="1200" kern="1200" dirty="0">
              <a:solidFill>
                <a:schemeClr val="tx1"/>
              </a:solidFill>
              <a:effectLst/>
              <a:latin typeface="+mn-lt"/>
              <a:ea typeface="+mn-ea"/>
              <a:cs typeface="+mn-cs"/>
            </a:endParaRPr>
          </a:p>
          <a:p>
            <a:endParaRPr lang="en-GB" dirty="0"/>
          </a:p>
          <a:p>
            <a:endParaRPr lang="en-GB"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GAVI: </a:t>
            </a:r>
            <a:r>
              <a:rPr lang="en-US" sz="1200" kern="1200" dirty="0">
                <a:solidFill>
                  <a:schemeClr val="tx1"/>
                </a:solidFill>
                <a:effectLst/>
                <a:latin typeface="+mn-lt"/>
                <a:ea typeface="+mn-ea"/>
                <a:cs typeface="+mn-cs"/>
              </a:rPr>
              <a:t>Anuradha Gupta, Wilson Mok, Susan Brown, Aurelia Nguyen, Gaurav Garg, Lisa Wei, Maya Malarski, Talha Jalal, Thiago Luchesi, Corina Roberts, Pascal Barollier</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23FFFF08-BA74-3E4E-B67B-CFCBDE5D9836}" type="slidenum">
              <a:rPr lang="en-US" smtClean="0"/>
              <a:t>2</a:t>
            </a:fld>
            <a:endParaRPr lang="en-US" dirty="0"/>
          </a:p>
        </p:txBody>
      </p:sp>
    </p:spTree>
    <p:extLst>
      <p:ext uri="{BB962C8B-B14F-4D97-AF65-F5344CB8AC3E}">
        <p14:creationId xmlns:p14="http://schemas.microsoft.com/office/powerpoint/2010/main" val="1410317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kern="1200" dirty="0">
                <a:solidFill>
                  <a:schemeClr val="tx1"/>
                </a:solidFill>
                <a:effectLst/>
                <a:latin typeface="+mn-lt"/>
                <a:ea typeface="+mn-ea"/>
                <a:cs typeface="+mn-cs"/>
              </a:rPr>
              <a:t>Feedback themes being incorporated into preliminary design document:</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Transparency from all parties – facility, manufacturers and countries - to ensure visibility of supply and agreements </a:t>
            </a:r>
            <a:endParaRPr lang="en-GB"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One of the principles outlined in the preliminary design is for the facility to be ‘impact-oriented and transparent’. We will incorporate a clause around country transparency on bilateral deals that have been struck and add language to highlight the need for manufacturer transparency </a:t>
            </a:r>
            <a:r>
              <a:rPr lang="en-GB" sz="1200" kern="1200" dirty="0">
                <a:solidFill>
                  <a:schemeClr val="tx1"/>
                </a:solidFill>
                <a:effectLst/>
                <a:latin typeface="+mn-lt"/>
                <a:ea typeface="+mn-ea"/>
                <a:cs typeface="+mn-cs"/>
              </a:rPr>
              <a:t>to ensure the instruments’ complementarity and to maximise value for money. </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Decision-making framework for selecting which vaccine candidates to pursue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The specific details of a decision-making framework for which candidates to invest in rests with CEPI under their ACT Accelerator Vaccine Pillar ‘workstream red’ on vaccine development and manufacturing. In the technical document we will define three principles for supply security and portfolio diversification in the preliminary design: </a:t>
            </a:r>
            <a:r>
              <a:rPr lang="en-US" sz="1200" i="1" kern="1200" dirty="0">
                <a:solidFill>
                  <a:schemeClr val="tx1"/>
                </a:solidFill>
                <a:effectLst/>
                <a:latin typeface="+mn-lt"/>
                <a:ea typeface="+mn-ea"/>
                <a:cs typeface="+mn-cs"/>
              </a:rPr>
              <a:t>vaccine platform diversity, geographic diversity and supplier diversity.</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Further details on country participation and allocation </a:t>
            </a:r>
            <a:endParaRPr lang="en-GB" sz="1200" kern="1200" dirty="0">
              <a:solidFill>
                <a:schemeClr val="tx1"/>
              </a:solidFill>
              <a:effectLst/>
              <a:latin typeface="+mn-lt"/>
              <a:ea typeface="+mn-ea"/>
              <a:cs typeface="+mn-cs"/>
            </a:endParaRPr>
          </a:p>
          <a:p>
            <a:pPr fontAlgn="base"/>
            <a:r>
              <a:rPr lang="en-GB" sz="1200" kern="1200" dirty="0">
                <a:solidFill>
                  <a:schemeClr val="tx1"/>
                </a:solidFill>
                <a:effectLst/>
                <a:latin typeface="+mn-lt"/>
                <a:ea typeface="+mn-ea"/>
                <a:cs typeface="+mn-cs"/>
              </a:rPr>
              <a:t>The pre-agreed WHO allocation framework will inform the vaccine doses that countries which are part of the Facility will receive, which will also help ensure an equitable distribution of what will be, at least initially, a limited supply of vaccines.. </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fontAlgn="base"/>
            <a:r>
              <a:rPr lang="en-GB" sz="1200" kern="1200" dirty="0">
                <a:solidFill>
                  <a:schemeClr val="tx1"/>
                </a:solidFill>
                <a:effectLst/>
                <a:latin typeface="+mn-lt"/>
                <a:ea typeface="+mn-ea"/>
                <a:cs typeface="+mn-cs"/>
              </a:rPr>
              <a:t>We are beginning to hold discussions with countries across LIC to HIC spectrum to gauge interest in participation in the COVAX Facility, and better understand the appropriate balance of benefits and obligations.</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Further detail on what is expected from manufacturers </a:t>
            </a:r>
            <a:endParaRPr lang="en-GB" sz="1200" kern="1200" dirty="0">
              <a:solidFill>
                <a:schemeClr val="tx1"/>
              </a:solidFill>
              <a:effectLst/>
              <a:latin typeface="+mn-lt"/>
              <a:ea typeface="+mn-ea"/>
              <a:cs typeface="+mn-cs"/>
            </a:endParaRPr>
          </a:p>
          <a:p>
            <a:pPr lvl="0" fontAlgn="base"/>
            <a:r>
              <a:rPr lang="en-GB" sz="1200" kern="1200" dirty="0">
                <a:solidFill>
                  <a:schemeClr val="tx1"/>
                </a:solidFill>
                <a:effectLst/>
                <a:latin typeface="+mn-lt"/>
                <a:ea typeface="+mn-ea"/>
                <a:cs typeface="+mn-cs"/>
              </a:rPr>
              <a:t>The principles and terms of manufacturers’ supply to countries participating in the Facility will be outlined in an “access agreement”, with allocation of that supply informed by the global allocation framework developed by WHO. </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fontAlgn="base"/>
            <a:r>
              <a:rPr lang="en-GB" sz="1200" kern="1200" dirty="0">
                <a:solidFill>
                  <a:schemeClr val="tx1"/>
                </a:solidFill>
                <a:effectLst/>
                <a:latin typeface="+mn-lt"/>
                <a:ea typeface="+mn-ea"/>
                <a:cs typeface="+mn-cs"/>
              </a:rPr>
              <a:t>Pricing will be negotiated under the expectation that manufacturers seek minimal returns during the pandemic period, and manufacturers are expected to deliver on committed doses as per supply agreements.</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IP is a critical part of scaling up manufacturing capacity, proprietary issues, and access and needs to be addressed </a:t>
            </a:r>
            <a:endParaRPr lang="en-GB"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We note the call by WHO and the President of Costa Rica for the voluntary pooling of knowledge, intellectual property and data for COVID-19 health technologies to help ensure equitable access to global public goods, and we expect that to be complimentary to the purposes of the COVAX facility. Intellectual property laws can play an important role in relation to our market shaping objectives (sufficient and secure supply; appropriate and sustainable prices; suitable and quality products) as well is in access to health technologies and innovations and in access to health more broadly. We anticipate that the AMC will operate within the existing IP frameworks in place, which include several flexibilities but do not anticipate including requirements beyond the current framework.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EUL doses </a:t>
            </a:r>
            <a:endParaRPr lang="en-GB"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We will add an explicit statement noting inclusion of EUL doses in mechanism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Challenges associated with the use of existing procurement mechanisms (e.g. PAHO RF)         </a:t>
            </a:r>
            <a:endParaRPr lang="en-GB" sz="1200" kern="1200" dirty="0">
              <a:solidFill>
                <a:schemeClr val="tx1"/>
              </a:solidFill>
              <a:effectLst/>
              <a:latin typeface="+mn-lt"/>
              <a:ea typeface="+mn-ea"/>
              <a:cs typeface="+mn-cs"/>
            </a:endParaRPr>
          </a:p>
          <a:p>
            <a:pPr fontAlgn="base"/>
            <a:r>
              <a:rPr lang="en-GB" sz="1200" kern="1200" dirty="0">
                <a:solidFill>
                  <a:schemeClr val="tx1"/>
                </a:solidFill>
                <a:effectLst/>
                <a:latin typeface="+mn-lt"/>
                <a:ea typeface="+mn-ea"/>
                <a:cs typeface="+mn-cs"/>
              </a:rPr>
              <a:t>Vaccine procurement will be reliant on existing procurement mechanisms such as UNICEF Supply Division, PAHO Revolving Fund and those of self-financing countries. By leveraging existing procurement structures, the Facility avoids the significant effort/time required to establish a ‘new’ single procurement mechanism. It also avoids the risk that interfacing through single procurement agency could disadvantage some countries that may have challenges utilizing it.</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Country consultations </a:t>
            </a:r>
            <a:endParaRPr lang="en-GB"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We are seeking input from a cross-section of countries – LICs, MICs and HICs. Countries are being consulted at two levels – technical and political.  </a:t>
            </a:r>
            <a:endParaRPr lang="en-GB"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These consultations seek to validate appetite for an AMC mechanism and asks for input on design elements that will be critical for countries to enable their participation.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So far those we have spoken with are keen to learn more about how they might engage in a COVAX Facility and what it would mean for them. Meeting target product profile (TPP) requirements was flagged as particularly important to ensure vaccines are safe, effective and have suitable characteristics. Country representatives particularly from low- and middle-income countries expressed the importance of ensuring vaccines are affordable and that there is equitable access to vaccines.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These consultations will continue as we progress into the next phase of work. </a:t>
            </a:r>
            <a:endParaRPr lang="en-GB"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Need for inclusive governance structure that includes CSOs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A principle of the ACT-Accelerator is that there would be no new governance bodies set up and existing mechanisms will be utilised where possible. As </a:t>
            </a:r>
            <a:r>
              <a:rPr lang="en-GB" sz="1200" kern="1200" dirty="0">
                <a:solidFill>
                  <a:schemeClr val="tx1"/>
                </a:solidFill>
                <a:effectLst/>
                <a:latin typeface="+mn-lt"/>
                <a:ea typeface="+mn-ea"/>
                <a:cs typeface="+mn-cs"/>
              </a:rPr>
              <a:t>the coordinator of the COVAX Facility, Gavi is considering utilising its governance mechanisms (e.g., Gavi Board and Market Sensitive Decisions Committee), adapting where needed, and CSOs and other constituencies are involved in Gavi Governance mechanisms.  However, we will explore governance mechanisms in the next stage of the design process and continue consultations on this topic.</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fontAlgn="base"/>
            <a:r>
              <a:rPr lang="en-US" sz="1200" b="1" kern="1200" dirty="0">
                <a:solidFill>
                  <a:schemeClr val="tx1"/>
                </a:solidFill>
                <a:effectLst/>
                <a:latin typeface="+mn-lt"/>
                <a:ea typeface="+mn-ea"/>
                <a:cs typeface="+mn-cs"/>
              </a:rPr>
              <a:t>Key considerations for next round:</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Humanitarian/ NGO access to vaccines  </a:t>
            </a:r>
            <a:endParaRPr lang="en-GB"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For Gavi-funded vaccine stockpiles (meningitis, cholera, yellow fever) NGOs can also apply for access to these vaccines from the International Coordination Group. Recognising COVID-19 is unique, this model may provide a useful precedent and reference point to consider how NGOs could access COVID-19 vaccines through the Facility. </a:t>
            </a:r>
            <a:r>
              <a:rPr lang="en-US" sz="1200" i="1" kern="1200" dirty="0">
                <a:solidFill>
                  <a:schemeClr val="tx1"/>
                </a:solidFill>
                <a:effectLst/>
                <a:latin typeface="+mn-lt"/>
                <a:ea typeface="+mn-ea"/>
                <a:cs typeface="+mn-cs"/>
              </a:rPr>
              <a:t>This question is top of mind and a key consideration as we take the design of the Facility forward.</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How is HSS being considered – cold chain, reaching hard to reach populations, support for MICS, AEFIs and surveillance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This question has been noted and is being considered under the Delivery at Scale workstream within the ACT Vaccines Pillar, and will be discussed in the next phase of work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Gavi is leading the CCE workstream within the ACT Health Systems pillar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Transparent, tiered pricing and public financing  </a:t>
            </a:r>
            <a:endParaRPr lang="en-GB"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The pricing approach is still being developed and your comments are well noted. We are considering the following in seeking to determine the best approach: </a:t>
            </a:r>
            <a:r>
              <a:rPr lang="en-GB" sz="1200" kern="1200" dirty="0">
                <a:solidFill>
                  <a:schemeClr val="tx1"/>
                </a:solidFill>
                <a:effectLst/>
                <a:latin typeface="+mn-lt"/>
                <a:ea typeface="+mn-ea"/>
                <a:cs typeface="+mn-cs"/>
              </a:rPr>
              <a:t>cost of goods, time periods of the disease’s evolution and associated differences in the market context, vaccine profiles and levels of support/risk during development, affordability to countries. </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fontAlgn="base"/>
            <a:r>
              <a:rPr lang="en-GB" sz="1200" kern="1200" dirty="0">
                <a:solidFill>
                  <a:schemeClr val="tx1"/>
                </a:solidFill>
                <a:effectLst/>
                <a:latin typeface="+mn-lt"/>
                <a:ea typeface="+mn-ea"/>
                <a:cs typeface="+mn-cs"/>
              </a:rPr>
              <a:t>As mentioned above, </a:t>
            </a:r>
            <a:r>
              <a:rPr lang="en-GB" sz="1200" i="1" kern="1200" dirty="0">
                <a:solidFill>
                  <a:schemeClr val="tx1"/>
                </a:solidFill>
                <a:effectLst/>
                <a:latin typeface="+mn-lt"/>
                <a:ea typeface="+mn-ea"/>
                <a:cs typeface="+mn-cs"/>
              </a:rPr>
              <a:t>pricing will be negotiated under the expectation that manufacturers seek minimal returns during the pandemic period</a:t>
            </a:r>
            <a:r>
              <a:rPr lang="en-GB" sz="1200" kern="1200" dirty="0">
                <a:solidFill>
                  <a:schemeClr val="tx1"/>
                </a:solidFill>
                <a:effectLst/>
                <a:latin typeface="+mn-lt"/>
                <a:ea typeface="+mn-ea"/>
                <a:cs typeface="+mn-cs"/>
              </a:rPr>
              <a:t>, and manufacturers are expected to deliver on committed doses as per pull agreements.</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23FFFF08-BA74-3E4E-B67B-CFCBDE5D9836}" type="slidenum">
              <a:rPr lang="en-US" smtClean="0"/>
              <a:t>5</a:t>
            </a:fld>
            <a:endParaRPr lang="en-US" dirty="0"/>
          </a:p>
        </p:txBody>
      </p:sp>
    </p:spTree>
    <p:extLst>
      <p:ext uri="{BB962C8B-B14F-4D97-AF65-F5344CB8AC3E}">
        <p14:creationId xmlns:p14="http://schemas.microsoft.com/office/powerpoint/2010/main" val="166318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3FFFF08-BA74-3E4E-B67B-CFCBDE5D9836}" type="slidenum">
              <a:rPr lang="en-US" smtClean="0"/>
              <a:t>7</a:t>
            </a:fld>
            <a:endParaRPr lang="en-US" dirty="0"/>
          </a:p>
        </p:txBody>
      </p:sp>
    </p:spTree>
    <p:extLst>
      <p:ext uri="{BB962C8B-B14F-4D97-AF65-F5344CB8AC3E}">
        <p14:creationId xmlns:p14="http://schemas.microsoft.com/office/powerpoint/2010/main" val="34547863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0" y="0"/>
            <a:ext cx="9144000" cy="1172308"/>
          </a:xfrm>
          <a:prstGeom prst="rect">
            <a:avLst/>
          </a:prstGeom>
          <a:gradFill flip="none" rotWithShape="1">
            <a:gsLst>
              <a:gs pos="40000">
                <a:srgbClr val="FA0007"/>
              </a:gs>
              <a:gs pos="100000">
                <a:srgbClr val="761706"/>
              </a:gs>
            </a:gsLst>
            <a:lin ang="189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156308" y="149795"/>
            <a:ext cx="8824871" cy="108112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Save_the_Children_logo.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26532" y="303652"/>
            <a:ext cx="2017673" cy="412389"/>
          </a:xfrm>
          <a:prstGeom prst="rect">
            <a:avLst/>
          </a:prstGeom>
        </p:spPr>
      </p:pic>
      <p:sp>
        <p:nvSpPr>
          <p:cNvPr id="2" name="Title 1"/>
          <p:cNvSpPr>
            <a:spLocks noGrp="1"/>
          </p:cNvSpPr>
          <p:nvPr>
            <p:ph type="ctrTitle" hasCustomPrompt="1"/>
          </p:nvPr>
        </p:nvSpPr>
        <p:spPr>
          <a:xfrm>
            <a:off x="625148" y="866775"/>
            <a:ext cx="8075613" cy="1197787"/>
          </a:xfrm>
        </p:spPr>
        <p:txBody>
          <a:bodyPr anchor="t">
            <a:normAutofit/>
          </a:bodyPr>
          <a:lstStyle>
            <a:lvl1pPr>
              <a:lnSpc>
                <a:spcPct val="95000"/>
              </a:lnSpc>
              <a:defRPr sz="4800" b="0" i="0" cap="none">
                <a:latin typeface="Trade Gothic LT Com Cn" panose="020B0806040303020004" pitchFamily="34" charset="0"/>
                <a:cs typeface="Trade Gothic LT Com Cn" panose="020B0806040303020004" pitchFamily="34" charset="0"/>
              </a:defRPr>
            </a:lvl1pPr>
          </a:lstStyle>
          <a:p>
            <a:r>
              <a:rPr lang="en-GB" dirty="0"/>
              <a:t>CLICK TO EDIT MASTER TITLE STYLE</a:t>
            </a:r>
            <a:endParaRPr lang="en-US" dirty="0"/>
          </a:p>
        </p:txBody>
      </p:sp>
      <p:sp>
        <p:nvSpPr>
          <p:cNvPr id="11" name="Picture Placeholder 10"/>
          <p:cNvSpPr>
            <a:spLocks noGrp="1"/>
          </p:cNvSpPr>
          <p:nvPr>
            <p:ph type="pic" sz="quarter" idx="10"/>
          </p:nvPr>
        </p:nvSpPr>
        <p:spPr>
          <a:xfrm>
            <a:off x="150813" y="2213627"/>
            <a:ext cx="8829675" cy="4494213"/>
          </a:xfrm>
        </p:spPr>
        <p:txBody>
          <a:bodyPr/>
          <a:lstStyle/>
          <a:p>
            <a:r>
              <a:rPr lang="en-US" dirty="0"/>
              <a:t>Click icon to add picture</a:t>
            </a:r>
          </a:p>
        </p:txBody>
      </p:sp>
      <p:sp>
        <p:nvSpPr>
          <p:cNvPr id="12" name="Date Placeholder 11"/>
          <p:cNvSpPr>
            <a:spLocks noGrp="1"/>
          </p:cNvSpPr>
          <p:nvPr>
            <p:ph type="dt" sz="half" idx="11"/>
          </p:nvPr>
        </p:nvSpPr>
        <p:spPr>
          <a:xfrm>
            <a:off x="7223650" y="344650"/>
            <a:ext cx="1581319" cy="365125"/>
          </a:xfrm>
        </p:spPr>
        <p:txBody>
          <a:bodyPr/>
          <a:lstStyle>
            <a:lvl1pPr algn="r">
              <a:defRPr/>
            </a:lvl1pPr>
          </a:lstStyle>
          <a:p>
            <a:r>
              <a:rPr lang="en-US" dirty="0"/>
              <a:t>26 April 2016</a:t>
            </a:r>
          </a:p>
        </p:txBody>
      </p:sp>
    </p:spTree>
    <p:extLst>
      <p:ext uri="{BB962C8B-B14F-4D97-AF65-F5344CB8AC3E}">
        <p14:creationId xmlns:p14="http://schemas.microsoft.com/office/powerpoint/2010/main" val="253856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tement 1">
    <p:spTree>
      <p:nvGrpSpPr>
        <p:cNvPr id="1" name=""/>
        <p:cNvGrpSpPr/>
        <p:nvPr/>
      </p:nvGrpSpPr>
      <p:grpSpPr>
        <a:xfrm>
          <a:off x="0" y="0"/>
          <a:ext cx="0" cy="0"/>
          <a:chOff x="0" y="0"/>
          <a:chExt cx="0" cy="0"/>
        </a:xfrm>
      </p:grpSpPr>
      <p:sp>
        <p:nvSpPr>
          <p:cNvPr id="8" name="Rectangle 7"/>
          <p:cNvSpPr/>
          <p:nvPr userDrawn="1"/>
        </p:nvSpPr>
        <p:spPr>
          <a:xfrm>
            <a:off x="0" y="1171574"/>
            <a:ext cx="9144000" cy="568642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userDrawn="1"/>
        </p:nvSpPr>
        <p:spPr>
          <a:xfrm>
            <a:off x="147638" y="147638"/>
            <a:ext cx="8832850" cy="6710362"/>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r>
              <a:rPr lang="en-US" dirty="0"/>
              <a:t>26 April 2016</a:t>
            </a:r>
          </a:p>
        </p:txBody>
      </p:sp>
      <p:sp>
        <p:nvSpPr>
          <p:cNvPr id="3" name="Footer Placeholder 2"/>
          <p:cNvSpPr>
            <a:spLocks noGrp="1"/>
          </p:cNvSpPr>
          <p:nvPr>
            <p:ph type="ftr" sz="quarter" idx="11"/>
          </p:nvPr>
        </p:nvSpPr>
        <p:spPr/>
        <p:txBody>
          <a:bodyPr/>
          <a:lstStyle/>
          <a:p>
            <a:r>
              <a:rPr lang="en-US" dirty="0"/>
              <a:t>Amend presentation name in Footer and Apply to All</a:t>
            </a:r>
          </a:p>
        </p:txBody>
      </p:sp>
      <p:sp>
        <p:nvSpPr>
          <p:cNvPr id="4" name="Slide Number Placeholder 3"/>
          <p:cNvSpPr>
            <a:spLocks noGrp="1"/>
          </p:cNvSpPr>
          <p:nvPr>
            <p:ph type="sldNum" sz="quarter" idx="12"/>
          </p:nvPr>
        </p:nvSpPr>
        <p:spPr/>
        <p:txBody>
          <a:bodyPr/>
          <a:lstStyle/>
          <a:p>
            <a:fld id="{C3FDE51E-0052-334C-A4B2-C567FE9F326F}" type="slidenum">
              <a:rPr lang="en-US" smtClean="0"/>
              <a:t>‹#›</a:t>
            </a:fld>
            <a:endParaRPr lang="en-US" dirty="0"/>
          </a:p>
        </p:txBody>
      </p:sp>
      <p:pic>
        <p:nvPicPr>
          <p:cNvPr id="9" name="Picture 8" descr="Save_the_Children_logo.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37660" y="6425702"/>
            <a:ext cx="1861366" cy="380442"/>
          </a:xfrm>
          <a:prstGeom prst="rect">
            <a:avLst/>
          </a:prstGeom>
        </p:spPr>
      </p:pic>
      <p:cxnSp>
        <p:nvCxnSpPr>
          <p:cNvPr id="13" name="Straight Connector 12"/>
          <p:cNvCxnSpPr/>
          <p:nvPr userDrawn="1"/>
        </p:nvCxnSpPr>
        <p:spPr>
          <a:xfrm flipH="1">
            <a:off x="2466405" y="6432215"/>
            <a:ext cx="6513" cy="3651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flipH="1">
            <a:off x="6390374" y="6432215"/>
            <a:ext cx="6513" cy="3651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5938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tement 2">
    <p:spTree>
      <p:nvGrpSpPr>
        <p:cNvPr id="1" name=""/>
        <p:cNvGrpSpPr/>
        <p:nvPr/>
      </p:nvGrpSpPr>
      <p:grpSpPr>
        <a:xfrm>
          <a:off x="0" y="0"/>
          <a:ext cx="0" cy="0"/>
          <a:chOff x="0" y="0"/>
          <a:chExt cx="0" cy="0"/>
        </a:xfrm>
      </p:grpSpPr>
      <p:sp>
        <p:nvSpPr>
          <p:cNvPr id="13" name="Rectangle 12"/>
          <p:cNvSpPr/>
          <p:nvPr userDrawn="1"/>
        </p:nvSpPr>
        <p:spPr>
          <a:xfrm>
            <a:off x="0" y="0"/>
            <a:ext cx="9144000" cy="6307138"/>
          </a:xfrm>
          <a:prstGeom prst="rect">
            <a:avLst/>
          </a:prstGeom>
          <a:gradFill flip="none" rotWithShape="1">
            <a:gsLst>
              <a:gs pos="40000">
                <a:srgbClr val="FA0007"/>
              </a:gs>
              <a:gs pos="100000">
                <a:srgbClr val="761706"/>
              </a:gs>
            </a:gsLst>
            <a:lin ang="189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r>
              <a:rPr lang="en-US" dirty="0"/>
              <a:t>26 April 2016</a:t>
            </a:r>
          </a:p>
        </p:txBody>
      </p:sp>
      <p:sp>
        <p:nvSpPr>
          <p:cNvPr id="3" name="Footer Placeholder 2"/>
          <p:cNvSpPr>
            <a:spLocks noGrp="1"/>
          </p:cNvSpPr>
          <p:nvPr>
            <p:ph type="ftr" sz="quarter" idx="11"/>
          </p:nvPr>
        </p:nvSpPr>
        <p:spPr/>
        <p:txBody>
          <a:bodyPr/>
          <a:lstStyle/>
          <a:p>
            <a:r>
              <a:rPr lang="en-US" dirty="0"/>
              <a:t>Amend presentation name in Footer and Apply to All</a:t>
            </a:r>
          </a:p>
        </p:txBody>
      </p:sp>
      <p:sp>
        <p:nvSpPr>
          <p:cNvPr id="4" name="Slide Number Placeholder 3"/>
          <p:cNvSpPr>
            <a:spLocks noGrp="1"/>
          </p:cNvSpPr>
          <p:nvPr>
            <p:ph type="sldNum" sz="quarter" idx="12"/>
          </p:nvPr>
        </p:nvSpPr>
        <p:spPr/>
        <p:txBody>
          <a:bodyPr/>
          <a:lstStyle/>
          <a:p>
            <a:fld id="{C3FDE51E-0052-334C-A4B2-C567FE9F326F}" type="slidenum">
              <a:rPr lang="en-US" smtClean="0"/>
              <a:t>‹#›</a:t>
            </a:fld>
            <a:endParaRPr lang="en-US" dirty="0"/>
          </a:p>
        </p:txBody>
      </p:sp>
      <p:pic>
        <p:nvPicPr>
          <p:cNvPr id="9" name="Picture 8" descr="Save_the_Children_logo.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37660" y="6425702"/>
            <a:ext cx="1861366" cy="380442"/>
          </a:xfrm>
          <a:prstGeom prst="rect">
            <a:avLst/>
          </a:prstGeom>
        </p:spPr>
      </p:pic>
    </p:spTree>
    <p:extLst>
      <p:ext uri="{BB962C8B-B14F-4D97-AF65-F5344CB8AC3E}">
        <p14:creationId xmlns:p14="http://schemas.microsoft.com/office/powerpoint/2010/main" val="70759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tement 3">
    <p:spTree>
      <p:nvGrpSpPr>
        <p:cNvPr id="1" name=""/>
        <p:cNvGrpSpPr/>
        <p:nvPr/>
      </p:nvGrpSpPr>
      <p:grpSpPr>
        <a:xfrm>
          <a:off x="0" y="0"/>
          <a:ext cx="0" cy="0"/>
          <a:chOff x="0" y="0"/>
          <a:chExt cx="0" cy="0"/>
        </a:xfrm>
      </p:grpSpPr>
      <p:sp>
        <p:nvSpPr>
          <p:cNvPr id="14" name="Rectangle 13"/>
          <p:cNvSpPr/>
          <p:nvPr userDrawn="1"/>
        </p:nvSpPr>
        <p:spPr>
          <a:xfrm>
            <a:off x="0" y="0"/>
            <a:ext cx="9144000" cy="6858000"/>
          </a:xfrm>
          <a:prstGeom prst="rect">
            <a:avLst/>
          </a:prstGeom>
          <a:gradFill flip="none" rotWithShape="1">
            <a:gsLst>
              <a:gs pos="40000">
                <a:srgbClr val="FA0007"/>
              </a:gs>
              <a:gs pos="100000">
                <a:srgbClr val="761706"/>
              </a:gs>
            </a:gsLst>
            <a:lin ang="189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Picture Placeholder 5"/>
          <p:cNvSpPr>
            <a:spLocks noGrp="1"/>
          </p:cNvSpPr>
          <p:nvPr>
            <p:ph type="pic" sz="quarter" idx="14"/>
          </p:nvPr>
        </p:nvSpPr>
        <p:spPr>
          <a:xfrm>
            <a:off x="4910667" y="4233416"/>
            <a:ext cx="2253884" cy="625148"/>
          </a:xfrm>
        </p:spPr>
        <p:txBody>
          <a:bodyPr/>
          <a:lstStyle>
            <a:lvl1pPr>
              <a:defRPr>
                <a:solidFill>
                  <a:srgbClr val="222221"/>
                </a:solidFill>
                <a:latin typeface="Gill Sans Infant Std" pitchFamily="34" charset="0"/>
              </a:defRPr>
            </a:lvl1pPr>
          </a:lstStyle>
          <a:p>
            <a:r>
              <a:rPr lang="en-US" dirty="0"/>
              <a:t>Click icon to add picture</a:t>
            </a:r>
          </a:p>
        </p:txBody>
      </p:sp>
    </p:spTree>
    <p:extLst>
      <p:ext uri="{BB962C8B-B14F-4D97-AF65-F5344CB8AC3E}">
        <p14:creationId xmlns:p14="http://schemas.microsoft.com/office/powerpoint/2010/main" val="14568364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16" name="Rectangle 15"/>
          <p:cNvSpPr/>
          <p:nvPr userDrawn="1"/>
        </p:nvSpPr>
        <p:spPr>
          <a:xfrm>
            <a:off x="0" y="0"/>
            <a:ext cx="9144000" cy="6858000"/>
          </a:xfrm>
          <a:prstGeom prst="rect">
            <a:avLst/>
          </a:prstGeom>
          <a:gradFill flip="none" rotWithShape="1">
            <a:gsLst>
              <a:gs pos="40000">
                <a:srgbClr val="FA0007"/>
              </a:gs>
              <a:gs pos="100000">
                <a:srgbClr val="761706"/>
              </a:gs>
            </a:gsLst>
            <a:lin ang="189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 name="Picture 1" descr="Thank_you_STC_logo_lockup.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2392617" y="2113411"/>
            <a:ext cx="4355592" cy="2023872"/>
          </a:xfrm>
          <a:prstGeom prst="rect">
            <a:avLst/>
          </a:prstGeom>
        </p:spPr>
      </p:pic>
    </p:spTree>
    <p:extLst>
      <p:ext uri="{BB962C8B-B14F-4D97-AF65-F5344CB8AC3E}">
        <p14:creationId xmlns:p14="http://schemas.microsoft.com/office/powerpoint/2010/main" val="612905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ave the Children header">
    <p:spTree>
      <p:nvGrpSpPr>
        <p:cNvPr id="1" name=""/>
        <p:cNvGrpSpPr/>
        <p:nvPr/>
      </p:nvGrpSpPr>
      <p:grpSpPr>
        <a:xfrm>
          <a:off x="0" y="0"/>
          <a:ext cx="0" cy="0"/>
          <a:chOff x="0" y="0"/>
          <a:chExt cx="0" cy="0"/>
        </a:xfrm>
      </p:grpSpPr>
      <p:sp>
        <p:nvSpPr>
          <p:cNvPr id="16" name="Rectangle 15"/>
          <p:cNvSpPr/>
          <p:nvPr userDrawn="1"/>
        </p:nvSpPr>
        <p:spPr>
          <a:xfrm>
            <a:off x="0" y="0"/>
            <a:ext cx="9144000" cy="6858000"/>
          </a:xfrm>
          <a:prstGeom prst="rect">
            <a:avLst/>
          </a:prstGeom>
          <a:gradFill flip="none" rotWithShape="1">
            <a:gsLst>
              <a:gs pos="40000">
                <a:srgbClr val="FA0007"/>
              </a:gs>
              <a:gs pos="100000">
                <a:srgbClr val="761706"/>
              </a:gs>
            </a:gsLst>
            <a:lin ang="189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ounded Rectangle 11"/>
          <p:cNvSpPr/>
          <p:nvPr userDrawn="1"/>
        </p:nvSpPr>
        <p:spPr>
          <a:xfrm>
            <a:off x="1442676" y="2370672"/>
            <a:ext cx="6255472" cy="1583233"/>
          </a:xfrm>
          <a:prstGeom prst="roundRect">
            <a:avLst>
              <a:gd name="adj" fmla="val 8552"/>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lgn="ctr"/>
            <a:endParaRPr lang="en-US" sz="3200" b="1" i="0" dirty="0">
              <a:solidFill>
                <a:srgbClr val="222221"/>
              </a:solidFill>
              <a:latin typeface="TradeGothic LT CondEighteen"/>
              <a:cs typeface="TradeGothic LT CondEighteen"/>
            </a:endParaRPr>
          </a:p>
        </p:txBody>
      </p:sp>
      <p:pic>
        <p:nvPicPr>
          <p:cNvPr id="13" name="Picture 12" descr="Save_the_Children_logo.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634139" y="2562159"/>
            <a:ext cx="5872546" cy="1200282"/>
          </a:xfrm>
          <a:prstGeom prst="rect">
            <a:avLst/>
          </a:prstGeom>
        </p:spPr>
      </p:pic>
    </p:spTree>
    <p:extLst>
      <p:ext uri="{BB962C8B-B14F-4D97-AF65-F5344CB8AC3E}">
        <p14:creationId xmlns:p14="http://schemas.microsoft.com/office/powerpoint/2010/main" val="2865887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26 April 2016</a:t>
            </a:r>
          </a:p>
        </p:txBody>
      </p:sp>
      <p:sp>
        <p:nvSpPr>
          <p:cNvPr id="5" name="Footer Placeholder 4"/>
          <p:cNvSpPr>
            <a:spLocks noGrp="1"/>
          </p:cNvSpPr>
          <p:nvPr>
            <p:ph type="ftr" sz="quarter" idx="11"/>
          </p:nvPr>
        </p:nvSpPr>
        <p:spPr/>
        <p:txBody>
          <a:bodyPr/>
          <a:lstStyle/>
          <a:p>
            <a:r>
              <a:rPr lang="en-US" dirty="0"/>
              <a:t>Amend presentation name in Footer and Apply to All</a:t>
            </a:r>
          </a:p>
        </p:txBody>
      </p:sp>
      <p:sp>
        <p:nvSpPr>
          <p:cNvPr id="6" name="Slide Number Placeholder 5"/>
          <p:cNvSpPr>
            <a:spLocks noGrp="1"/>
          </p:cNvSpPr>
          <p:nvPr>
            <p:ph type="sldNum" sz="quarter" idx="12"/>
          </p:nvPr>
        </p:nvSpPr>
        <p:spPr/>
        <p:txBody>
          <a:bodyPr/>
          <a:lstStyle/>
          <a:p>
            <a:fld id="{C3FDE51E-0052-334C-A4B2-C567FE9F326F}" type="slidenum">
              <a:rPr lang="en-US" smtClean="0"/>
              <a:t>‹#›</a:t>
            </a:fld>
            <a:endParaRPr lang="en-US" dirty="0"/>
          </a:p>
        </p:txBody>
      </p:sp>
      <p:sp>
        <p:nvSpPr>
          <p:cNvPr id="7" name="Rectangle 6"/>
          <p:cNvSpPr/>
          <p:nvPr userDrawn="1"/>
        </p:nvSpPr>
        <p:spPr>
          <a:xfrm>
            <a:off x="4572000" y="0"/>
            <a:ext cx="4572000" cy="6307138"/>
          </a:xfrm>
          <a:prstGeom prst="rect">
            <a:avLst/>
          </a:prstGeom>
          <a:gradFill flip="none" rotWithShape="1">
            <a:gsLst>
              <a:gs pos="40000">
                <a:srgbClr val="FA0007"/>
              </a:gs>
              <a:gs pos="100000">
                <a:srgbClr val="761706"/>
              </a:gs>
            </a:gsLst>
            <a:lin ang="189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5470768" y="1171576"/>
            <a:ext cx="3243019" cy="1219798"/>
          </a:xfrm>
        </p:spPr>
        <p:txBody>
          <a:bodyPr anchor="t">
            <a:normAutofit/>
          </a:bodyPr>
          <a:lstStyle>
            <a:lvl1pPr algn="l">
              <a:lnSpc>
                <a:spcPct val="95000"/>
              </a:lnSpc>
              <a:defRPr sz="3200" b="0" i="0" cap="none">
                <a:solidFill>
                  <a:schemeClr val="bg1"/>
                </a:solidFill>
                <a:latin typeface="Trade Gothic LT Com Cn" panose="020B0806040303020004" pitchFamily="34" charset="0"/>
                <a:cs typeface="Trade Gothic LT Com Cn" panose="020B0806040303020004" pitchFamily="34" charset="0"/>
              </a:defRPr>
            </a:lvl1pPr>
          </a:lstStyle>
          <a:p>
            <a:r>
              <a:rPr lang="en-GB" dirty="0"/>
              <a:t>CLICK TO EDIT MASTER TITLE STYLE</a:t>
            </a:r>
            <a:endParaRPr lang="en-US" dirty="0"/>
          </a:p>
        </p:txBody>
      </p:sp>
      <p:sp>
        <p:nvSpPr>
          <p:cNvPr id="3" name="Text Placeholder 2"/>
          <p:cNvSpPr>
            <a:spLocks noGrp="1"/>
          </p:cNvSpPr>
          <p:nvPr>
            <p:ph type="body" idx="1"/>
          </p:nvPr>
        </p:nvSpPr>
        <p:spPr>
          <a:xfrm>
            <a:off x="5470767" y="2395663"/>
            <a:ext cx="3243020" cy="2684219"/>
          </a:xfrm>
        </p:spPr>
        <p:txBody>
          <a:bodyPr anchor="t">
            <a:normAutofit/>
          </a:bodyPr>
          <a:lstStyle>
            <a:lvl1pPr marL="0" indent="0">
              <a:buNone/>
              <a:defRPr sz="1800" b="0" i="0">
                <a:solidFill>
                  <a:srgbClr val="FFFFFF"/>
                </a:solidFill>
                <a:latin typeface="Gill Sans Infant Std"/>
                <a:cs typeface="Gill Sans Infant Std"/>
              </a:defRPr>
            </a:lvl1pPr>
            <a:lvl2pPr marL="0" indent="0">
              <a:buNone/>
              <a:defRPr sz="1800">
                <a:solidFill>
                  <a:schemeClr val="bg1"/>
                </a:solidFill>
              </a:defRPr>
            </a:lvl2pPr>
            <a:lvl3pPr marL="1588" indent="0">
              <a:buNone/>
              <a:defRPr sz="1800">
                <a:solidFill>
                  <a:srgbClr val="FFFFFF"/>
                </a:solidFill>
              </a:defRPr>
            </a:lvl3pPr>
            <a:lvl4pPr marL="0" indent="0">
              <a:buNone/>
              <a:defRPr sz="1800">
                <a:solidFill>
                  <a:srgbClr val="FFFFFF"/>
                </a:solidFill>
              </a:defRPr>
            </a:lvl4pPr>
            <a:lvl5pPr marL="0" indent="0">
              <a:buNone/>
              <a:defRPr sz="1800">
                <a:solidFill>
                  <a:srgbClr val="FFFFFF"/>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8" name="Picture 7" descr="Save_the_Children_logo.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37660" y="6425702"/>
            <a:ext cx="1861366" cy="380442"/>
          </a:xfrm>
          <a:prstGeom prst="rect">
            <a:avLst/>
          </a:prstGeom>
        </p:spPr>
      </p:pic>
      <p:cxnSp>
        <p:nvCxnSpPr>
          <p:cNvPr id="9" name="Straight Connector 8"/>
          <p:cNvCxnSpPr/>
          <p:nvPr userDrawn="1"/>
        </p:nvCxnSpPr>
        <p:spPr>
          <a:xfrm flipH="1">
            <a:off x="2466405" y="6432215"/>
            <a:ext cx="6513" cy="3651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flipH="1">
            <a:off x="6390374" y="6432215"/>
            <a:ext cx="6513" cy="3651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2" name="Picture Placeholder 11"/>
          <p:cNvSpPr>
            <a:spLocks noGrp="1"/>
          </p:cNvSpPr>
          <p:nvPr>
            <p:ph type="pic" sz="quarter" idx="13"/>
          </p:nvPr>
        </p:nvSpPr>
        <p:spPr>
          <a:xfrm>
            <a:off x="152400" y="155738"/>
            <a:ext cx="5002416" cy="5985852"/>
          </a:xfrm>
        </p:spPr>
        <p:txBody>
          <a:bodyPr/>
          <a:lstStyle/>
          <a:p>
            <a:r>
              <a:rPr lang="en-US" dirty="0"/>
              <a:t>Click icon to add picture</a:t>
            </a:r>
          </a:p>
        </p:txBody>
      </p:sp>
    </p:spTree>
    <p:extLst>
      <p:ext uri="{BB962C8B-B14F-4D97-AF65-F5344CB8AC3E}">
        <p14:creationId xmlns:p14="http://schemas.microsoft.com/office/powerpoint/2010/main" val="564721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2">
    <p:spTree>
      <p:nvGrpSpPr>
        <p:cNvPr id="1" name=""/>
        <p:cNvGrpSpPr/>
        <p:nvPr/>
      </p:nvGrpSpPr>
      <p:grpSpPr>
        <a:xfrm>
          <a:off x="0" y="0"/>
          <a:ext cx="0" cy="0"/>
          <a:chOff x="0" y="0"/>
          <a:chExt cx="0" cy="0"/>
        </a:xfrm>
      </p:grpSpPr>
      <p:sp>
        <p:nvSpPr>
          <p:cNvPr id="15" name="Rectangle 14"/>
          <p:cNvSpPr/>
          <p:nvPr userDrawn="1"/>
        </p:nvSpPr>
        <p:spPr>
          <a:xfrm>
            <a:off x="0" y="0"/>
            <a:ext cx="9144000" cy="1172308"/>
          </a:xfrm>
          <a:prstGeom prst="rect">
            <a:avLst/>
          </a:prstGeom>
          <a:gradFill flip="none" rotWithShape="1">
            <a:gsLst>
              <a:gs pos="40000">
                <a:srgbClr val="FA0007"/>
              </a:gs>
              <a:gs pos="100000">
                <a:srgbClr val="761706"/>
              </a:gs>
            </a:gsLst>
            <a:lin ang="189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156308" y="149795"/>
            <a:ext cx="8824871" cy="108112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r>
              <a:rPr lang="en-US" dirty="0"/>
              <a:t>26 April 2016</a:t>
            </a:r>
          </a:p>
        </p:txBody>
      </p:sp>
      <p:sp>
        <p:nvSpPr>
          <p:cNvPr id="5" name="Footer Placeholder 4"/>
          <p:cNvSpPr>
            <a:spLocks noGrp="1"/>
          </p:cNvSpPr>
          <p:nvPr>
            <p:ph type="ftr" sz="quarter" idx="11"/>
          </p:nvPr>
        </p:nvSpPr>
        <p:spPr/>
        <p:txBody>
          <a:bodyPr/>
          <a:lstStyle/>
          <a:p>
            <a:r>
              <a:rPr lang="en-US" dirty="0"/>
              <a:t>Amend presentation name in Footer and Apply to All</a:t>
            </a:r>
          </a:p>
        </p:txBody>
      </p:sp>
      <p:sp>
        <p:nvSpPr>
          <p:cNvPr id="6" name="Slide Number Placeholder 5"/>
          <p:cNvSpPr>
            <a:spLocks noGrp="1"/>
          </p:cNvSpPr>
          <p:nvPr>
            <p:ph type="sldNum" sz="quarter" idx="12"/>
          </p:nvPr>
        </p:nvSpPr>
        <p:spPr/>
        <p:txBody>
          <a:bodyPr/>
          <a:lstStyle/>
          <a:p>
            <a:fld id="{C3FDE51E-0052-334C-A4B2-C567FE9F326F}" type="slidenum">
              <a:rPr lang="en-US" smtClean="0"/>
              <a:t>‹#›</a:t>
            </a:fld>
            <a:endParaRPr lang="en-US" dirty="0"/>
          </a:p>
        </p:txBody>
      </p:sp>
      <p:sp>
        <p:nvSpPr>
          <p:cNvPr id="2" name="Title 1"/>
          <p:cNvSpPr>
            <a:spLocks noGrp="1"/>
          </p:cNvSpPr>
          <p:nvPr>
            <p:ph type="title" hasCustomPrompt="1"/>
          </p:nvPr>
        </p:nvSpPr>
        <p:spPr>
          <a:xfrm>
            <a:off x="424763" y="310836"/>
            <a:ext cx="8282643" cy="1348102"/>
          </a:xfrm>
        </p:spPr>
        <p:txBody>
          <a:bodyPr anchor="t">
            <a:normAutofit/>
          </a:bodyPr>
          <a:lstStyle>
            <a:lvl1pPr algn="l">
              <a:lnSpc>
                <a:spcPct val="85000"/>
              </a:lnSpc>
              <a:defRPr sz="4800" b="0" i="0" cap="none">
                <a:solidFill>
                  <a:schemeClr val="tx1"/>
                </a:solidFill>
                <a:latin typeface="Trade Gothic LT Com Cn" panose="020B0806040303020004" pitchFamily="34" charset="0"/>
                <a:cs typeface="Trade Gothic LT Com Cn" panose="020B0806040303020004" pitchFamily="34" charset="0"/>
              </a:defRPr>
            </a:lvl1pPr>
          </a:lstStyle>
          <a:p>
            <a:r>
              <a:rPr lang="en-GB" dirty="0"/>
              <a:t>CLICK TO EDIT MASTER TITLE STYLE</a:t>
            </a:r>
            <a:endParaRPr lang="en-US" dirty="0"/>
          </a:p>
        </p:txBody>
      </p:sp>
      <p:pic>
        <p:nvPicPr>
          <p:cNvPr id="8" name="Picture 7" descr="Save_the_Children_logo.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37660" y="6425702"/>
            <a:ext cx="1861366" cy="380442"/>
          </a:xfrm>
          <a:prstGeom prst="rect">
            <a:avLst/>
          </a:prstGeom>
        </p:spPr>
      </p:pic>
      <p:cxnSp>
        <p:nvCxnSpPr>
          <p:cNvPr id="9" name="Straight Connector 8"/>
          <p:cNvCxnSpPr/>
          <p:nvPr userDrawn="1"/>
        </p:nvCxnSpPr>
        <p:spPr>
          <a:xfrm flipH="1">
            <a:off x="2466405" y="6432215"/>
            <a:ext cx="6513" cy="3651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flipH="1">
            <a:off x="6390374" y="6432215"/>
            <a:ext cx="6513" cy="3651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2" name="Picture Placeholder 11"/>
          <p:cNvSpPr>
            <a:spLocks noGrp="1"/>
          </p:cNvSpPr>
          <p:nvPr>
            <p:ph type="pic" sz="quarter" idx="13"/>
          </p:nvPr>
        </p:nvSpPr>
        <p:spPr>
          <a:xfrm>
            <a:off x="155738" y="2200274"/>
            <a:ext cx="8824750" cy="4106864"/>
          </a:xfrm>
        </p:spPr>
        <p:txBody>
          <a:bodyPr/>
          <a:lstStyle/>
          <a:p>
            <a:r>
              <a:rPr lang="en-US" dirty="0"/>
              <a:t>Click icon to add picture</a:t>
            </a:r>
          </a:p>
        </p:txBody>
      </p:sp>
    </p:spTree>
    <p:extLst>
      <p:ext uri="{BB962C8B-B14F-4D97-AF65-F5344CB8AC3E}">
        <p14:creationId xmlns:p14="http://schemas.microsoft.com/office/powerpoint/2010/main" val="2377348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Agenda">
    <p:spTree>
      <p:nvGrpSpPr>
        <p:cNvPr id="1" name=""/>
        <p:cNvGrpSpPr/>
        <p:nvPr/>
      </p:nvGrpSpPr>
      <p:grpSpPr>
        <a:xfrm>
          <a:off x="0" y="0"/>
          <a:ext cx="0" cy="0"/>
          <a:chOff x="0" y="0"/>
          <a:chExt cx="0" cy="0"/>
        </a:xfrm>
      </p:grpSpPr>
      <p:sp>
        <p:nvSpPr>
          <p:cNvPr id="12" name="Rectangle 11"/>
          <p:cNvSpPr/>
          <p:nvPr userDrawn="1"/>
        </p:nvSpPr>
        <p:spPr>
          <a:xfrm>
            <a:off x="0" y="0"/>
            <a:ext cx="9144000" cy="1172308"/>
          </a:xfrm>
          <a:prstGeom prst="rect">
            <a:avLst/>
          </a:prstGeom>
          <a:gradFill flip="none" rotWithShape="1">
            <a:gsLst>
              <a:gs pos="40000">
                <a:srgbClr val="FA0007"/>
              </a:gs>
              <a:gs pos="100000">
                <a:srgbClr val="761706"/>
              </a:gs>
            </a:gsLst>
            <a:lin ang="189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147638" y="1171574"/>
            <a:ext cx="8832850" cy="513556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24634" y="202994"/>
            <a:ext cx="8282640" cy="787605"/>
          </a:xfrm>
        </p:spPr>
        <p:txBody>
          <a:bodyPr>
            <a:noAutofit/>
          </a:bodyPr>
          <a:lstStyle>
            <a:lvl1pPr>
              <a:defRPr sz="4800" b="0" i="0" cap="none">
                <a:solidFill>
                  <a:schemeClr val="bg1"/>
                </a:solidFill>
                <a:latin typeface="Trade Gothic LT Com Cn" panose="020B0806040303020004" pitchFamily="34" charset="0"/>
                <a:cs typeface="Trade Gothic LT Com Cn" panose="020B0806040303020004" pitchFamily="34" charset="0"/>
              </a:defRPr>
            </a:lvl1pPr>
          </a:lstStyle>
          <a:p>
            <a:r>
              <a:rPr lang="en-GB" dirty="0"/>
              <a:t>CLICK TO EDIT MASTER TITLE STYLE</a:t>
            </a:r>
            <a:endParaRPr lang="en-US" dirty="0"/>
          </a:p>
        </p:txBody>
      </p:sp>
      <p:sp>
        <p:nvSpPr>
          <p:cNvPr id="3" name="Content Placeholder 2"/>
          <p:cNvSpPr>
            <a:spLocks noGrp="1"/>
          </p:cNvSpPr>
          <p:nvPr>
            <p:ph idx="1"/>
          </p:nvPr>
        </p:nvSpPr>
        <p:spPr>
          <a:xfrm>
            <a:off x="431147" y="1600200"/>
            <a:ext cx="8276127" cy="4547903"/>
          </a:xfrm>
        </p:spPr>
        <p:txBody>
          <a:bodyPr/>
          <a:lstStyle>
            <a:lvl1pPr>
              <a:defRPr b="0">
                <a:solidFill>
                  <a:schemeClr val="tx1"/>
                </a:solidFill>
              </a:defRPr>
            </a:lvl1pPr>
            <a:lvl2pPr marL="266700" indent="-266700">
              <a:buClr>
                <a:schemeClr val="tx2"/>
              </a:buClr>
              <a:buFont typeface="Arial"/>
              <a:buChar char="•"/>
              <a:defRPr sz="1800"/>
            </a:lvl2pPr>
            <a:lvl3pPr marL="266700" indent="-266700">
              <a:defRPr sz="1800"/>
            </a:lvl3pPr>
            <a:lvl4pPr marL="266700" indent="-266700">
              <a:buClr>
                <a:schemeClr val="tx2"/>
              </a:buClr>
              <a:buFont typeface="Arial"/>
              <a:buChar char="•"/>
              <a:defRPr sz="1800"/>
            </a:lvl4pPr>
            <a:lvl5pPr marL="266700" indent="-26670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26 April 2016</a:t>
            </a:r>
          </a:p>
        </p:txBody>
      </p:sp>
      <p:sp>
        <p:nvSpPr>
          <p:cNvPr id="5" name="Footer Placeholder 4"/>
          <p:cNvSpPr>
            <a:spLocks noGrp="1"/>
          </p:cNvSpPr>
          <p:nvPr>
            <p:ph type="ftr" sz="quarter" idx="11"/>
          </p:nvPr>
        </p:nvSpPr>
        <p:spPr/>
        <p:txBody>
          <a:bodyPr/>
          <a:lstStyle/>
          <a:p>
            <a:r>
              <a:rPr lang="en-US" dirty="0"/>
              <a:t>Amend presentation name in Footer and Apply to All</a:t>
            </a:r>
          </a:p>
        </p:txBody>
      </p:sp>
      <p:sp>
        <p:nvSpPr>
          <p:cNvPr id="6" name="Slide Number Placeholder 5"/>
          <p:cNvSpPr>
            <a:spLocks noGrp="1"/>
          </p:cNvSpPr>
          <p:nvPr>
            <p:ph type="sldNum" sz="quarter" idx="12"/>
          </p:nvPr>
        </p:nvSpPr>
        <p:spPr/>
        <p:txBody>
          <a:bodyPr/>
          <a:lstStyle/>
          <a:p>
            <a:fld id="{C3FDE51E-0052-334C-A4B2-C567FE9F326F}" type="slidenum">
              <a:rPr lang="en-US" smtClean="0"/>
              <a:t>‹#›</a:t>
            </a:fld>
            <a:endParaRPr lang="en-US" dirty="0"/>
          </a:p>
        </p:txBody>
      </p:sp>
      <p:pic>
        <p:nvPicPr>
          <p:cNvPr id="8" name="Picture 7" descr="Save_the_Children_logo.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37660" y="6425702"/>
            <a:ext cx="1861366" cy="380442"/>
          </a:xfrm>
          <a:prstGeom prst="rect">
            <a:avLst/>
          </a:prstGeom>
        </p:spPr>
      </p:pic>
      <p:cxnSp>
        <p:nvCxnSpPr>
          <p:cNvPr id="10" name="Straight Connector 9"/>
          <p:cNvCxnSpPr/>
          <p:nvPr userDrawn="1"/>
        </p:nvCxnSpPr>
        <p:spPr>
          <a:xfrm flipH="1">
            <a:off x="2466405" y="6432215"/>
            <a:ext cx="6513" cy="3651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flipH="1">
            <a:off x="6390374" y="6432215"/>
            <a:ext cx="6513" cy="3651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3693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26 April 2016</a:t>
            </a:r>
          </a:p>
        </p:txBody>
      </p:sp>
      <p:sp>
        <p:nvSpPr>
          <p:cNvPr id="5" name="Footer Placeholder 4"/>
          <p:cNvSpPr>
            <a:spLocks noGrp="1"/>
          </p:cNvSpPr>
          <p:nvPr>
            <p:ph type="ftr" sz="quarter" idx="11"/>
          </p:nvPr>
        </p:nvSpPr>
        <p:spPr/>
        <p:txBody>
          <a:bodyPr/>
          <a:lstStyle/>
          <a:p>
            <a:r>
              <a:rPr lang="en-US" dirty="0"/>
              <a:t>Amend presentation name in Footer and Apply to All</a:t>
            </a:r>
          </a:p>
        </p:txBody>
      </p:sp>
      <p:sp>
        <p:nvSpPr>
          <p:cNvPr id="6" name="Slide Number Placeholder 5"/>
          <p:cNvSpPr>
            <a:spLocks noGrp="1"/>
          </p:cNvSpPr>
          <p:nvPr>
            <p:ph type="sldNum" sz="quarter" idx="12"/>
          </p:nvPr>
        </p:nvSpPr>
        <p:spPr/>
        <p:txBody>
          <a:bodyPr/>
          <a:lstStyle/>
          <a:p>
            <a:fld id="{C3FDE51E-0052-334C-A4B2-C567FE9F326F}" type="slidenum">
              <a:rPr lang="en-US" smtClean="0"/>
              <a:t>‹#›</a:t>
            </a:fld>
            <a:endParaRPr lang="en-US" dirty="0"/>
          </a:p>
        </p:txBody>
      </p:sp>
      <p:sp>
        <p:nvSpPr>
          <p:cNvPr id="8" name="Text Placeholder 7"/>
          <p:cNvSpPr>
            <a:spLocks noGrp="1"/>
          </p:cNvSpPr>
          <p:nvPr>
            <p:ph type="body" sz="quarter" idx="13"/>
          </p:nvPr>
        </p:nvSpPr>
        <p:spPr>
          <a:xfrm>
            <a:off x="425286" y="705600"/>
            <a:ext cx="8282151" cy="363537"/>
          </a:xfrm>
        </p:spPr>
        <p:txBody>
          <a:bodyPr>
            <a:noAutofit/>
          </a:bodyPr>
          <a:lstStyle>
            <a:lvl1pPr>
              <a:defRPr sz="2500" b="0">
                <a:solidFill>
                  <a:srgbClr val="222221"/>
                </a:solidFill>
              </a:defRPr>
            </a:lvl1pPr>
            <a:lvl2pPr>
              <a:defRPr sz="2500"/>
            </a:lvl2pPr>
            <a:lvl3pPr marL="0" indent="0">
              <a:buNone/>
              <a:defRPr sz="2500"/>
            </a:lvl3pPr>
            <a:lvl4pPr marL="0" indent="0">
              <a:buNone/>
              <a:defRPr sz="2500"/>
            </a:lvl4pPr>
            <a:lvl5pPr marL="0" indent="0">
              <a:buNone/>
              <a:defRPr sz="2500"/>
            </a:lvl5pPr>
            <a:lvl6pPr marL="1588" indent="0">
              <a:buNone/>
              <a:defRPr sz="2500" b="0" i="0">
                <a:latin typeface="Gill Sans Infant MT"/>
                <a:cs typeface="Gill Sans Infant MT"/>
              </a:defRPr>
            </a:lvl6pPr>
          </a:lstStyle>
          <a:p>
            <a:pPr lvl="0"/>
            <a:r>
              <a:rPr lang="en-US"/>
              <a:t>Click to edit Master text styles</a:t>
            </a:r>
          </a:p>
        </p:txBody>
      </p:sp>
    </p:spTree>
    <p:extLst>
      <p:ext uri="{BB962C8B-B14F-4D97-AF65-F5344CB8AC3E}">
        <p14:creationId xmlns:p14="http://schemas.microsoft.com/office/powerpoint/2010/main" val="164637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x2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31147" y="1600200"/>
            <a:ext cx="3997571"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26 April 2016</a:t>
            </a:r>
          </a:p>
        </p:txBody>
      </p:sp>
      <p:sp>
        <p:nvSpPr>
          <p:cNvPr id="5" name="Footer Placeholder 4"/>
          <p:cNvSpPr>
            <a:spLocks noGrp="1"/>
          </p:cNvSpPr>
          <p:nvPr>
            <p:ph type="ftr" sz="quarter" idx="11"/>
          </p:nvPr>
        </p:nvSpPr>
        <p:spPr/>
        <p:txBody>
          <a:bodyPr/>
          <a:lstStyle/>
          <a:p>
            <a:r>
              <a:rPr lang="en-US" dirty="0"/>
              <a:t>Amend presentation name in Footer and Apply to All</a:t>
            </a:r>
          </a:p>
        </p:txBody>
      </p:sp>
      <p:sp>
        <p:nvSpPr>
          <p:cNvPr id="6" name="Slide Number Placeholder 5"/>
          <p:cNvSpPr>
            <a:spLocks noGrp="1"/>
          </p:cNvSpPr>
          <p:nvPr>
            <p:ph type="sldNum" sz="quarter" idx="12"/>
          </p:nvPr>
        </p:nvSpPr>
        <p:spPr/>
        <p:txBody>
          <a:bodyPr/>
          <a:lstStyle/>
          <a:p>
            <a:fld id="{C3FDE51E-0052-334C-A4B2-C567FE9F326F}" type="slidenum">
              <a:rPr lang="en-US" smtClean="0"/>
              <a:t>‹#›</a:t>
            </a:fld>
            <a:endParaRPr lang="en-US" dirty="0"/>
          </a:p>
        </p:txBody>
      </p:sp>
      <p:sp>
        <p:nvSpPr>
          <p:cNvPr id="8" name="Text Placeholder 7"/>
          <p:cNvSpPr>
            <a:spLocks noGrp="1"/>
          </p:cNvSpPr>
          <p:nvPr>
            <p:ph type="body" sz="quarter" idx="13"/>
          </p:nvPr>
        </p:nvSpPr>
        <p:spPr>
          <a:xfrm>
            <a:off x="425286" y="705600"/>
            <a:ext cx="8282151" cy="363537"/>
          </a:xfrm>
        </p:spPr>
        <p:txBody>
          <a:bodyPr>
            <a:normAutofit/>
          </a:bodyPr>
          <a:lstStyle>
            <a:lvl1pPr>
              <a:defRPr sz="2500" b="0">
                <a:solidFill>
                  <a:srgbClr val="222221"/>
                </a:solidFill>
              </a:defRPr>
            </a:lvl1pPr>
            <a:lvl2pPr>
              <a:defRPr sz="2500"/>
            </a:lvl2pPr>
            <a:lvl3pPr marL="0" indent="0">
              <a:buNone/>
              <a:defRPr sz="2500"/>
            </a:lvl3pPr>
            <a:lvl4pPr marL="0" indent="0">
              <a:buNone/>
              <a:defRPr sz="2500"/>
            </a:lvl4pPr>
            <a:lvl5pPr marL="0" indent="0">
              <a:buNone/>
              <a:defRPr sz="2500"/>
            </a:lvl5pPr>
          </a:lstStyle>
          <a:p>
            <a:pPr lvl="0"/>
            <a:r>
              <a:rPr lang="en-US"/>
              <a:t>Click to edit Master text styles</a:t>
            </a:r>
          </a:p>
        </p:txBody>
      </p:sp>
      <p:sp>
        <p:nvSpPr>
          <p:cNvPr id="9" name="Content Placeholder 2"/>
          <p:cNvSpPr>
            <a:spLocks noGrp="1"/>
          </p:cNvSpPr>
          <p:nvPr>
            <p:ph idx="14"/>
          </p:nvPr>
        </p:nvSpPr>
        <p:spPr>
          <a:xfrm>
            <a:off x="4709703" y="1600200"/>
            <a:ext cx="3997571"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6039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r>
              <a:rPr lang="en-US" dirty="0"/>
              <a:t>26 April 2016</a:t>
            </a:r>
          </a:p>
        </p:txBody>
      </p:sp>
      <p:sp>
        <p:nvSpPr>
          <p:cNvPr id="5" name="Footer Placeholder 4"/>
          <p:cNvSpPr>
            <a:spLocks noGrp="1"/>
          </p:cNvSpPr>
          <p:nvPr>
            <p:ph type="ftr" sz="quarter" idx="11"/>
          </p:nvPr>
        </p:nvSpPr>
        <p:spPr/>
        <p:txBody>
          <a:bodyPr/>
          <a:lstStyle/>
          <a:p>
            <a:r>
              <a:rPr lang="en-US" dirty="0"/>
              <a:t>Amend presentation name in Footer and Apply to All</a:t>
            </a:r>
          </a:p>
        </p:txBody>
      </p:sp>
      <p:sp>
        <p:nvSpPr>
          <p:cNvPr id="6" name="Slide Number Placeholder 5"/>
          <p:cNvSpPr>
            <a:spLocks noGrp="1"/>
          </p:cNvSpPr>
          <p:nvPr>
            <p:ph type="sldNum" sz="quarter" idx="12"/>
          </p:nvPr>
        </p:nvSpPr>
        <p:spPr/>
        <p:txBody>
          <a:bodyPr/>
          <a:lstStyle/>
          <a:p>
            <a:fld id="{C3FDE51E-0052-334C-A4B2-C567FE9F326F}" type="slidenum">
              <a:rPr lang="en-US" smtClean="0"/>
              <a:t>‹#›</a:t>
            </a:fld>
            <a:endParaRPr lang="en-US" dirty="0"/>
          </a:p>
        </p:txBody>
      </p:sp>
      <p:sp>
        <p:nvSpPr>
          <p:cNvPr id="8" name="Text Placeholder 7"/>
          <p:cNvSpPr>
            <a:spLocks noGrp="1"/>
          </p:cNvSpPr>
          <p:nvPr>
            <p:ph type="body" sz="quarter" idx="13"/>
          </p:nvPr>
        </p:nvSpPr>
        <p:spPr>
          <a:xfrm>
            <a:off x="425286" y="705600"/>
            <a:ext cx="8282151" cy="363537"/>
          </a:xfrm>
        </p:spPr>
        <p:txBody>
          <a:bodyPr>
            <a:normAutofit/>
          </a:bodyPr>
          <a:lstStyle>
            <a:lvl1pPr>
              <a:defRPr sz="2500" b="0">
                <a:solidFill>
                  <a:srgbClr val="222221"/>
                </a:solidFill>
              </a:defRPr>
            </a:lvl1pPr>
            <a:lvl2pPr>
              <a:defRPr sz="2500"/>
            </a:lvl2pPr>
            <a:lvl3pPr marL="0" indent="0">
              <a:buNone/>
              <a:defRPr sz="2500"/>
            </a:lvl3pPr>
            <a:lvl4pPr marL="0" indent="0">
              <a:buNone/>
              <a:defRPr sz="2500"/>
            </a:lvl4pPr>
            <a:lvl5pPr marL="0" indent="0">
              <a:buNone/>
              <a:defRPr sz="2500"/>
            </a:lvl5pPr>
          </a:lstStyle>
          <a:p>
            <a:pPr lvl="0"/>
            <a:r>
              <a:rPr lang="en-US"/>
              <a:t>Click to edit Master text styles</a:t>
            </a:r>
          </a:p>
        </p:txBody>
      </p:sp>
    </p:spTree>
    <p:extLst>
      <p:ext uri="{BB962C8B-B14F-4D97-AF65-F5344CB8AC3E}">
        <p14:creationId xmlns:p14="http://schemas.microsoft.com/office/powerpoint/2010/main" val="3227624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26 April 2016</a:t>
            </a:r>
          </a:p>
        </p:txBody>
      </p:sp>
      <p:sp>
        <p:nvSpPr>
          <p:cNvPr id="3" name="Footer Placeholder 2"/>
          <p:cNvSpPr>
            <a:spLocks noGrp="1"/>
          </p:cNvSpPr>
          <p:nvPr>
            <p:ph type="ftr" sz="quarter" idx="11"/>
          </p:nvPr>
        </p:nvSpPr>
        <p:spPr/>
        <p:txBody>
          <a:bodyPr/>
          <a:lstStyle/>
          <a:p>
            <a:r>
              <a:rPr lang="en-US" dirty="0"/>
              <a:t>Amend presentation name in Footer and Apply to All</a:t>
            </a:r>
          </a:p>
        </p:txBody>
      </p:sp>
      <p:sp>
        <p:nvSpPr>
          <p:cNvPr id="4" name="Slide Number Placeholder 3"/>
          <p:cNvSpPr>
            <a:spLocks noGrp="1"/>
          </p:cNvSpPr>
          <p:nvPr>
            <p:ph type="sldNum" sz="quarter" idx="12"/>
          </p:nvPr>
        </p:nvSpPr>
        <p:spPr/>
        <p:txBody>
          <a:bodyPr/>
          <a:lstStyle/>
          <a:p>
            <a:fld id="{C3FDE51E-0052-334C-A4B2-C567FE9F326F}" type="slidenum">
              <a:rPr lang="en-US" smtClean="0"/>
              <a:t>‹#›</a:t>
            </a:fld>
            <a:endParaRPr lang="en-US" dirty="0"/>
          </a:p>
        </p:txBody>
      </p:sp>
      <p:sp>
        <p:nvSpPr>
          <p:cNvPr id="5" name="Rectangle 4"/>
          <p:cNvSpPr/>
          <p:nvPr userDrawn="1"/>
        </p:nvSpPr>
        <p:spPr>
          <a:xfrm>
            <a:off x="345179" y="1081128"/>
            <a:ext cx="8458854" cy="182359"/>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8106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tement &amp; imag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26 April 2016</a:t>
            </a:r>
          </a:p>
        </p:txBody>
      </p:sp>
      <p:sp>
        <p:nvSpPr>
          <p:cNvPr id="3" name="Footer Placeholder 2"/>
          <p:cNvSpPr>
            <a:spLocks noGrp="1"/>
          </p:cNvSpPr>
          <p:nvPr>
            <p:ph type="ftr" sz="quarter" idx="11"/>
          </p:nvPr>
        </p:nvSpPr>
        <p:spPr/>
        <p:txBody>
          <a:bodyPr/>
          <a:lstStyle/>
          <a:p>
            <a:r>
              <a:rPr lang="en-US" dirty="0"/>
              <a:t>Amend presentation name in Footer and Apply to All</a:t>
            </a:r>
          </a:p>
        </p:txBody>
      </p:sp>
      <p:sp>
        <p:nvSpPr>
          <p:cNvPr id="4" name="Slide Number Placeholder 3"/>
          <p:cNvSpPr>
            <a:spLocks noGrp="1"/>
          </p:cNvSpPr>
          <p:nvPr>
            <p:ph type="sldNum" sz="quarter" idx="12"/>
          </p:nvPr>
        </p:nvSpPr>
        <p:spPr/>
        <p:txBody>
          <a:bodyPr/>
          <a:lstStyle/>
          <a:p>
            <a:fld id="{C3FDE51E-0052-334C-A4B2-C567FE9F326F}" type="slidenum">
              <a:rPr lang="en-US" smtClean="0"/>
              <a:t>‹#›</a:t>
            </a:fld>
            <a:endParaRPr lang="en-US" dirty="0"/>
          </a:p>
        </p:txBody>
      </p:sp>
      <p:sp>
        <p:nvSpPr>
          <p:cNvPr id="5" name="Rectangle 4"/>
          <p:cNvSpPr/>
          <p:nvPr userDrawn="1"/>
        </p:nvSpPr>
        <p:spPr>
          <a:xfrm>
            <a:off x="345179" y="1081128"/>
            <a:ext cx="8458854" cy="182359"/>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Picture Placeholder 6"/>
          <p:cNvSpPr>
            <a:spLocks noGrp="1"/>
          </p:cNvSpPr>
          <p:nvPr>
            <p:ph type="pic" sz="quarter" idx="13"/>
          </p:nvPr>
        </p:nvSpPr>
        <p:spPr>
          <a:xfrm>
            <a:off x="147637" y="147638"/>
            <a:ext cx="8837613" cy="6159500"/>
          </a:xfrm>
        </p:spPr>
        <p:txBody>
          <a:bodyPr/>
          <a:lstStyle/>
          <a:p>
            <a:r>
              <a:rPr lang="en-US" dirty="0"/>
              <a:t>Click icon to add picture</a:t>
            </a:r>
          </a:p>
        </p:txBody>
      </p:sp>
    </p:spTree>
    <p:extLst>
      <p:ext uri="{BB962C8B-B14F-4D97-AF65-F5344CB8AC3E}">
        <p14:creationId xmlns:p14="http://schemas.microsoft.com/office/powerpoint/2010/main" val="524379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1172308"/>
          </a:xfrm>
          <a:prstGeom prst="rect">
            <a:avLst/>
          </a:prstGeom>
          <a:gradFill flip="none" rotWithShape="1">
            <a:gsLst>
              <a:gs pos="40000">
                <a:srgbClr val="FA0007"/>
              </a:gs>
              <a:gs pos="100000">
                <a:srgbClr val="761706"/>
              </a:gs>
            </a:gsLst>
            <a:lin ang="189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56308" y="149795"/>
            <a:ext cx="8824871" cy="108112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4634" y="202995"/>
            <a:ext cx="8282640" cy="506900"/>
          </a:xfrm>
          <a:prstGeom prst="rect">
            <a:avLst/>
          </a:prstGeom>
        </p:spPr>
        <p:txBody>
          <a:bodyPr vert="horz" lIns="0" tIns="0" rIns="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31147" y="1600200"/>
            <a:ext cx="8276127" cy="470693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48991" y="6441019"/>
            <a:ext cx="1581319" cy="365125"/>
          </a:xfrm>
          <a:prstGeom prst="rect">
            <a:avLst/>
          </a:prstGeom>
        </p:spPr>
        <p:txBody>
          <a:bodyPr vert="horz" lIns="91440" tIns="45720" rIns="91440" bIns="45720" rtlCol="0" anchor="ctr"/>
          <a:lstStyle>
            <a:lvl1pPr algn="l">
              <a:defRPr sz="1000" b="0" i="0">
                <a:solidFill>
                  <a:schemeClr val="tx1"/>
                </a:solidFill>
                <a:latin typeface="Gill Sans Infant Std"/>
                <a:cs typeface="Gill Sans Infant Std"/>
              </a:defRPr>
            </a:lvl1pPr>
          </a:lstStyle>
          <a:p>
            <a:r>
              <a:rPr lang="en-US" dirty="0"/>
              <a:t>26 April 2016</a:t>
            </a:r>
          </a:p>
        </p:txBody>
      </p:sp>
      <p:sp>
        <p:nvSpPr>
          <p:cNvPr id="5" name="Footer Placeholder 4"/>
          <p:cNvSpPr>
            <a:spLocks noGrp="1"/>
          </p:cNvSpPr>
          <p:nvPr>
            <p:ph type="ftr" sz="quarter" idx="3"/>
          </p:nvPr>
        </p:nvSpPr>
        <p:spPr>
          <a:xfrm>
            <a:off x="2525022" y="6441019"/>
            <a:ext cx="3824978" cy="365125"/>
          </a:xfrm>
          <a:prstGeom prst="rect">
            <a:avLst/>
          </a:prstGeom>
        </p:spPr>
        <p:txBody>
          <a:bodyPr vert="horz" lIns="91440" tIns="45720" rIns="91440" bIns="45720" rtlCol="0" anchor="ctr"/>
          <a:lstStyle>
            <a:lvl1pPr algn="l">
              <a:defRPr sz="1000" b="0" i="0">
                <a:solidFill>
                  <a:schemeClr val="tx1"/>
                </a:solidFill>
                <a:latin typeface="Gill Sans Infant Std"/>
                <a:cs typeface="Gill Sans Infant Std"/>
              </a:defRPr>
            </a:lvl1pPr>
          </a:lstStyle>
          <a:p>
            <a:r>
              <a:rPr lang="en-US" dirty="0"/>
              <a:t>Amend presentation name in Footer and Apply to All</a:t>
            </a:r>
          </a:p>
        </p:txBody>
      </p:sp>
      <p:sp>
        <p:nvSpPr>
          <p:cNvPr id="6" name="Slide Number Placeholder 5"/>
          <p:cNvSpPr>
            <a:spLocks noGrp="1"/>
          </p:cNvSpPr>
          <p:nvPr>
            <p:ph type="sldNum" sz="quarter" idx="4"/>
          </p:nvPr>
        </p:nvSpPr>
        <p:spPr>
          <a:xfrm>
            <a:off x="8030310" y="6441019"/>
            <a:ext cx="773723" cy="365125"/>
          </a:xfrm>
          <a:prstGeom prst="rect">
            <a:avLst/>
          </a:prstGeom>
        </p:spPr>
        <p:txBody>
          <a:bodyPr vert="horz" lIns="91440" tIns="45720" rIns="91440" bIns="45720" rtlCol="0" anchor="ctr"/>
          <a:lstStyle>
            <a:lvl1pPr algn="r">
              <a:defRPr sz="1000" b="0" i="0">
                <a:solidFill>
                  <a:schemeClr val="tx1"/>
                </a:solidFill>
                <a:latin typeface="Gill Sans Infant Std"/>
                <a:cs typeface="Gill Sans Infant Std"/>
              </a:defRPr>
            </a:lvl1pPr>
          </a:lstStyle>
          <a:p>
            <a:fld id="{C3FDE51E-0052-334C-A4B2-C567FE9F326F}" type="slidenum">
              <a:rPr lang="en-US" smtClean="0"/>
              <a:pPr/>
              <a:t>‹#›</a:t>
            </a:fld>
            <a:endParaRPr lang="en-US" dirty="0"/>
          </a:p>
        </p:txBody>
      </p:sp>
      <p:pic>
        <p:nvPicPr>
          <p:cNvPr id="11" name="Picture 10" descr="Save_the_Children_logo.png"/>
          <p:cNvPicPr>
            <a:picLocks noChangeAspect="1"/>
          </p:cNvPicPr>
          <p:nvPr/>
        </p:nvPicPr>
        <p:blipFill>
          <a:blip r:embed="rId16" cstate="print">
            <a:extLst>
              <a:ext uri="{28A0092B-C50C-407E-A947-70E740481C1C}">
                <a14:useLocalDpi xmlns:a14="http://schemas.microsoft.com/office/drawing/2010/main"/>
              </a:ext>
            </a:extLst>
          </a:blip>
          <a:stretch>
            <a:fillRect/>
          </a:stretch>
        </p:blipFill>
        <p:spPr>
          <a:xfrm>
            <a:off x="437660" y="6425702"/>
            <a:ext cx="1861366" cy="380442"/>
          </a:xfrm>
          <a:prstGeom prst="rect">
            <a:avLst/>
          </a:prstGeom>
        </p:spPr>
      </p:pic>
      <p:cxnSp>
        <p:nvCxnSpPr>
          <p:cNvPr id="13" name="Straight Connector 12"/>
          <p:cNvCxnSpPr/>
          <p:nvPr/>
        </p:nvCxnSpPr>
        <p:spPr>
          <a:xfrm flipH="1">
            <a:off x="2466405" y="6432215"/>
            <a:ext cx="6513" cy="3651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a:off x="6390374" y="6432215"/>
            <a:ext cx="6513" cy="36512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9" name="Picture 8" descr="Underscore_line.png"/>
          <p:cNvPicPr>
            <a:picLocks noChangeAspect="1"/>
          </p:cNvPicPr>
          <p:nvPr/>
        </p:nvPicPr>
        <p:blipFill>
          <a:blip r:embed="rId17" cstate="print">
            <a:extLst>
              <a:ext uri="{28A0092B-C50C-407E-A947-70E740481C1C}">
                <a14:useLocalDpi xmlns:a14="http://schemas.microsoft.com/office/drawing/2010/main"/>
              </a:ext>
            </a:extLst>
          </a:blip>
          <a:stretch>
            <a:fillRect/>
          </a:stretch>
        </p:blipFill>
        <p:spPr>
          <a:xfrm>
            <a:off x="424636" y="1124217"/>
            <a:ext cx="8305800" cy="57912"/>
          </a:xfrm>
          <a:prstGeom prst="rect">
            <a:avLst/>
          </a:prstGeom>
        </p:spPr>
      </p:pic>
    </p:spTree>
    <p:extLst>
      <p:ext uri="{BB962C8B-B14F-4D97-AF65-F5344CB8AC3E}">
        <p14:creationId xmlns:p14="http://schemas.microsoft.com/office/powerpoint/2010/main" val="366678524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1" r:id="rId4"/>
    <p:sldLayoutId id="2147483650" r:id="rId5"/>
    <p:sldLayoutId id="2147483662" r:id="rId6"/>
    <p:sldLayoutId id="2147483663" r:id="rId7"/>
    <p:sldLayoutId id="2147483655" r:id="rId8"/>
    <p:sldLayoutId id="2147483669" r:id="rId9"/>
    <p:sldLayoutId id="2147483670" r:id="rId10"/>
    <p:sldLayoutId id="2147483671" r:id="rId11"/>
    <p:sldLayoutId id="2147483672" r:id="rId12"/>
    <p:sldLayoutId id="2147483667" r:id="rId13"/>
    <p:sldLayoutId id="2147483673" r:id="rId14"/>
  </p:sldLayoutIdLst>
  <p:hf hdr="0"/>
  <p:txStyles>
    <p:titleStyle>
      <a:lvl1pPr algn="l" defTabSz="457200" rtl="0" eaLnBrk="1" latinLnBrk="0" hangingPunct="1">
        <a:spcBef>
          <a:spcPct val="0"/>
        </a:spcBef>
        <a:buNone/>
        <a:defRPr sz="2500" b="1" i="0" kern="1200">
          <a:solidFill>
            <a:schemeClr val="tx1"/>
          </a:solidFill>
          <a:latin typeface="Gill Sans Infant Std"/>
          <a:ea typeface="+mj-ea"/>
          <a:cs typeface="Gill Sans Infant Std"/>
        </a:defRPr>
      </a:lvl1pPr>
    </p:titleStyle>
    <p:bodyStyle>
      <a:lvl1pPr marL="0" indent="0" algn="l" defTabSz="457200" rtl="0" eaLnBrk="1" latinLnBrk="0" hangingPunct="1">
        <a:spcBef>
          <a:spcPts val="0"/>
        </a:spcBef>
        <a:spcAft>
          <a:spcPts val="600"/>
        </a:spcAft>
        <a:buFont typeface="Arial"/>
        <a:buNone/>
        <a:defRPr sz="1800" b="1" i="0" kern="1200">
          <a:solidFill>
            <a:schemeClr val="tx2"/>
          </a:solidFill>
          <a:latin typeface="Gill Sans Infant Std"/>
          <a:ea typeface="+mn-ea"/>
          <a:cs typeface="Gill Sans Infant Std"/>
        </a:defRPr>
      </a:lvl1pPr>
      <a:lvl2pPr marL="0" indent="0" algn="l" defTabSz="457200" rtl="0" eaLnBrk="1" latinLnBrk="0" hangingPunct="1">
        <a:spcBef>
          <a:spcPts val="0"/>
        </a:spcBef>
        <a:spcAft>
          <a:spcPts val="600"/>
        </a:spcAft>
        <a:buFont typeface="Arial"/>
        <a:buNone/>
        <a:defRPr sz="1500" b="0" i="0" kern="1200">
          <a:solidFill>
            <a:schemeClr val="tx1"/>
          </a:solidFill>
          <a:latin typeface="Gill Sans Infant Std"/>
          <a:ea typeface="+mn-ea"/>
          <a:cs typeface="Gill Sans Infant Std"/>
        </a:defRPr>
      </a:lvl2pPr>
      <a:lvl3pPr marL="266700" indent="-266700" algn="l" defTabSz="457200" rtl="0" eaLnBrk="1" latinLnBrk="0" hangingPunct="1">
        <a:spcBef>
          <a:spcPts val="0"/>
        </a:spcBef>
        <a:spcAft>
          <a:spcPts val="600"/>
        </a:spcAft>
        <a:buClr>
          <a:schemeClr val="tx2"/>
        </a:buClr>
        <a:buFont typeface="Arial"/>
        <a:buChar char="•"/>
        <a:defRPr sz="1400" b="0" i="0" kern="1200">
          <a:solidFill>
            <a:schemeClr val="tx1"/>
          </a:solidFill>
          <a:latin typeface="Gill Sans Infant Std"/>
          <a:ea typeface="+mn-ea"/>
          <a:cs typeface="Gill Sans Infant Std"/>
        </a:defRPr>
      </a:lvl3pPr>
      <a:lvl4pPr marL="541338" indent="-274638" algn="l" defTabSz="457200" rtl="0" eaLnBrk="1" latinLnBrk="0" hangingPunct="1">
        <a:spcBef>
          <a:spcPts val="0"/>
        </a:spcBef>
        <a:spcAft>
          <a:spcPts val="600"/>
        </a:spcAft>
        <a:buFont typeface="Arial"/>
        <a:buChar char="–"/>
        <a:defRPr sz="1300" b="0" i="0" kern="1200">
          <a:solidFill>
            <a:schemeClr val="tx1"/>
          </a:solidFill>
          <a:latin typeface="Gill Sans Infant Std"/>
          <a:ea typeface="+mn-ea"/>
          <a:cs typeface="Gill Sans Infant Std"/>
        </a:defRPr>
      </a:lvl4pPr>
      <a:lvl5pPr marL="808038" indent="-266700" algn="l" defTabSz="457200" rtl="0" eaLnBrk="1" latinLnBrk="0" hangingPunct="1">
        <a:spcBef>
          <a:spcPts val="0"/>
        </a:spcBef>
        <a:spcAft>
          <a:spcPts val="600"/>
        </a:spcAft>
        <a:buClr>
          <a:schemeClr val="tx2"/>
        </a:buClr>
        <a:buFont typeface="Arial"/>
        <a:buChar char="•"/>
        <a:defRPr sz="1200" b="0" i="0" kern="1200">
          <a:solidFill>
            <a:schemeClr val="tx1"/>
          </a:solidFill>
          <a:latin typeface="Gill Sans Infant Std"/>
          <a:ea typeface="+mn-ea"/>
          <a:cs typeface="Gill Sans Infant St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cepi.net/about/whoweare/"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1">
            <a:extLst>
              <a:ext uri="{FF2B5EF4-FFF2-40B4-BE49-F238E27FC236}">
                <a16:creationId xmlns:a16="http://schemas.microsoft.com/office/drawing/2014/main" id="{34C4F24C-AAFA-4CB1-96F1-24D50EC63355}"/>
              </a:ext>
            </a:extLst>
          </p:cNvPr>
          <p:cNvSpPr>
            <a:spLocks noGrp="1"/>
          </p:cNvSpPr>
          <p:nvPr>
            <p:ph type="dt" sz="half" idx="10"/>
          </p:nvPr>
        </p:nvSpPr>
        <p:spPr>
          <a:xfrm>
            <a:off x="6448991" y="6441019"/>
            <a:ext cx="1581319" cy="365125"/>
          </a:xfrm>
        </p:spPr>
        <p:txBody>
          <a:bodyPr/>
          <a:lstStyle/>
          <a:p>
            <a:pPr algn="ctr">
              <a:spcAft>
                <a:spcPts val="600"/>
              </a:spcAft>
            </a:pPr>
            <a:r>
              <a:rPr lang="en-US" dirty="0"/>
              <a:t>18</a:t>
            </a:r>
            <a:r>
              <a:rPr lang="en-US" baseline="30000" dirty="0"/>
              <a:t>th</a:t>
            </a:r>
            <a:r>
              <a:rPr lang="en-US" dirty="0"/>
              <a:t> June 2020</a:t>
            </a:r>
          </a:p>
        </p:txBody>
      </p:sp>
      <p:sp>
        <p:nvSpPr>
          <p:cNvPr id="16" name="Footer Placeholder 2">
            <a:extLst>
              <a:ext uri="{FF2B5EF4-FFF2-40B4-BE49-F238E27FC236}">
                <a16:creationId xmlns:a16="http://schemas.microsoft.com/office/drawing/2014/main" id="{C746913A-BC04-412F-BB65-EF3DFACA5FCA}"/>
              </a:ext>
            </a:extLst>
          </p:cNvPr>
          <p:cNvSpPr>
            <a:spLocks noGrp="1"/>
          </p:cNvSpPr>
          <p:nvPr>
            <p:ph type="ftr" sz="quarter" idx="11"/>
          </p:nvPr>
        </p:nvSpPr>
        <p:spPr>
          <a:xfrm>
            <a:off x="2525022" y="6441019"/>
            <a:ext cx="3824978" cy="365125"/>
          </a:xfrm>
        </p:spPr>
        <p:txBody>
          <a:bodyPr/>
          <a:lstStyle/>
          <a:p>
            <a:pPr algn="ctr"/>
            <a:r>
              <a:rPr lang="en-US" dirty="0"/>
              <a:t>CSO Representation – ACT-A</a:t>
            </a:r>
          </a:p>
        </p:txBody>
      </p:sp>
      <p:sp>
        <p:nvSpPr>
          <p:cNvPr id="18" name="Slide Number Placeholder 3">
            <a:extLst>
              <a:ext uri="{FF2B5EF4-FFF2-40B4-BE49-F238E27FC236}">
                <a16:creationId xmlns:a16="http://schemas.microsoft.com/office/drawing/2014/main" id="{88E1F946-8122-463C-83FF-011741275403}"/>
              </a:ext>
            </a:extLst>
          </p:cNvPr>
          <p:cNvSpPr>
            <a:spLocks noGrp="1"/>
          </p:cNvSpPr>
          <p:nvPr>
            <p:ph type="sldNum" sz="quarter" idx="12"/>
          </p:nvPr>
        </p:nvSpPr>
        <p:spPr>
          <a:xfrm>
            <a:off x="8030310" y="6441019"/>
            <a:ext cx="773723" cy="365125"/>
          </a:xfrm>
        </p:spPr>
        <p:txBody>
          <a:bodyPr/>
          <a:lstStyle/>
          <a:p>
            <a:pPr>
              <a:spcAft>
                <a:spcPts val="600"/>
              </a:spcAft>
            </a:pPr>
            <a:fld id="{C3FDE51E-0052-334C-A4B2-C567FE9F326F}" type="slidenum">
              <a:rPr lang="en-US" smtClean="0"/>
              <a:pPr>
                <a:spcAft>
                  <a:spcPts val="600"/>
                </a:spcAft>
              </a:pPr>
              <a:t>1</a:t>
            </a:fld>
            <a:endParaRPr lang="en-US" dirty="0"/>
          </a:p>
        </p:txBody>
      </p:sp>
      <p:sp>
        <p:nvSpPr>
          <p:cNvPr id="5" name="Title 4"/>
          <p:cNvSpPr>
            <a:spLocks noGrp="1"/>
          </p:cNvSpPr>
          <p:nvPr>
            <p:ph type="title"/>
          </p:nvPr>
        </p:nvSpPr>
        <p:spPr>
          <a:xfrm>
            <a:off x="4827481" y="155738"/>
            <a:ext cx="3976552" cy="1219798"/>
          </a:xfrm>
        </p:spPr>
        <p:txBody>
          <a:bodyPr anchor="t">
            <a:normAutofit fontScale="90000"/>
          </a:bodyPr>
          <a:lstStyle/>
          <a:p>
            <a:pPr algn="ctr"/>
            <a:r>
              <a:rPr lang="en-US" sz="4400" dirty="0"/>
              <a:t>Access to COVID-19 Tools Accelerator (ACT-A):</a:t>
            </a:r>
            <a:br>
              <a:rPr lang="en-US" sz="4400" dirty="0"/>
            </a:br>
            <a:br>
              <a:rPr lang="en-US" sz="4400" dirty="0"/>
            </a:br>
            <a:r>
              <a:rPr lang="en-US" sz="4400" dirty="0"/>
              <a:t>Civil Society &amp; Community Representation</a:t>
            </a:r>
            <a:br>
              <a:rPr lang="en-US" sz="1500" dirty="0"/>
            </a:br>
            <a:endParaRPr lang="en-US" sz="1500" dirty="0"/>
          </a:p>
        </p:txBody>
      </p:sp>
      <p:sp>
        <p:nvSpPr>
          <p:cNvPr id="9" name="Content Placeholder 8">
            <a:extLst>
              <a:ext uri="{FF2B5EF4-FFF2-40B4-BE49-F238E27FC236}">
                <a16:creationId xmlns:a16="http://schemas.microsoft.com/office/drawing/2014/main" id="{16A21AF5-C078-49B8-8590-CEC56762D056}"/>
              </a:ext>
            </a:extLst>
          </p:cNvPr>
          <p:cNvSpPr txBox="1">
            <a:spLocks/>
          </p:cNvSpPr>
          <p:nvPr/>
        </p:nvSpPr>
        <p:spPr>
          <a:xfrm>
            <a:off x="250756" y="5473104"/>
            <a:ext cx="3824978" cy="1219798"/>
          </a:xfrm>
          <a:prstGeom prst="rect">
            <a:avLst/>
          </a:prstGeom>
        </p:spPr>
        <p:txBody>
          <a:bodyPr anchor="t">
            <a:normAutofit/>
          </a:bodyPr>
          <a:lstStyle>
            <a:lvl1pPr marL="0" indent="0" algn="l" defTabSz="457200" rtl="0" eaLnBrk="1" latinLnBrk="0" hangingPunct="1">
              <a:spcBef>
                <a:spcPts val="0"/>
              </a:spcBef>
              <a:spcAft>
                <a:spcPts val="600"/>
              </a:spcAft>
              <a:buFont typeface="Arial"/>
              <a:buNone/>
              <a:defRPr sz="1800" b="1" i="0" kern="1200">
                <a:solidFill>
                  <a:schemeClr val="tx2"/>
                </a:solidFill>
                <a:latin typeface="Gill Sans Infant Std"/>
                <a:ea typeface="+mn-ea"/>
                <a:cs typeface="Gill Sans Infant Std"/>
              </a:defRPr>
            </a:lvl1pPr>
            <a:lvl2pPr marL="0" indent="0" algn="l" defTabSz="457200" rtl="0" eaLnBrk="1" latinLnBrk="0" hangingPunct="1">
              <a:spcBef>
                <a:spcPts val="0"/>
              </a:spcBef>
              <a:spcAft>
                <a:spcPts val="600"/>
              </a:spcAft>
              <a:buFont typeface="Arial"/>
              <a:buNone/>
              <a:defRPr sz="1500" b="0" i="0" kern="1200">
                <a:solidFill>
                  <a:schemeClr val="tx1"/>
                </a:solidFill>
                <a:latin typeface="Gill Sans Infant Std"/>
                <a:ea typeface="+mn-ea"/>
                <a:cs typeface="Gill Sans Infant Std"/>
              </a:defRPr>
            </a:lvl2pPr>
            <a:lvl3pPr marL="266700" indent="-266700" algn="l" defTabSz="457200" rtl="0" eaLnBrk="1" latinLnBrk="0" hangingPunct="1">
              <a:spcBef>
                <a:spcPts val="0"/>
              </a:spcBef>
              <a:spcAft>
                <a:spcPts val="600"/>
              </a:spcAft>
              <a:buClr>
                <a:schemeClr val="tx2"/>
              </a:buClr>
              <a:buFont typeface="Arial"/>
              <a:buChar char="•"/>
              <a:defRPr sz="1400" b="0" i="0" kern="1200">
                <a:solidFill>
                  <a:schemeClr val="tx1"/>
                </a:solidFill>
                <a:latin typeface="Gill Sans Infant Std"/>
                <a:ea typeface="+mn-ea"/>
                <a:cs typeface="Gill Sans Infant Std"/>
              </a:defRPr>
            </a:lvl3pPr>
            <a:lvl4pPr marL="541338" indent="-274638" algn="l" defTabSz="457200" rtl="0" eaLnBrk="1" latinLnBrk="0" hangingPunct="1">
              <a:spcBef>
                <a:spcPts val="0"/>
              </a:spcBef>
              <a:spcAft>
                <a:spcPts val="600"/>
              </a:spcAft>
              <a:buFont typeface="Arial"/>
              <a:buChar char="–"/>
              <a:defRPr sz="1300" b="0" i="0" kern="1200">
                <a:solidFill>
                  <a:schemeClr val="tx1"/>
                </a:solidFill>
                <a:latin typeface="Gill Sans Infant Std"/>
                <a:ea typeface="+mn-ea"/>
                <a:cs typeface="Gill Sans Infant Std"/>
              </a:defRPr>
            </a:lvl4pPr>
            <a:lvl5pPr marL="808038" indent="-266700" algn="l" defTabSz="457200" rtl="0" eaLnBrk="1" latinLnBrk="0" hangingPunct="1">
              <a:spcBef>
                <a:spcPts val="0"/>
              </a:spcBef>
              <a:spcAft>
                <a:spcPts val="600"/>
              </a:spcAft>
              <a:buClr>
                <a:schemeClr val="tx2"/>
              </a:buClr>
              <a:buFont typeface="Arial"/>
              <a:buChar char="•"/>
              <a:defRPr sz="1200" b="0" i="0" kern="1200">
                <a:solidFill>
                  <a:schemeClr val="tx1"/>
                </a:solidFill>
                <a:latin typeface="Gill Sans Infant Std"/>
                <a:ea typeface="+mn-ea"/>
                <a:cs typeface="Gill Sans Infant St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chemeClr val="tx1"/>
                </a:solidFill>
              </a:rPr>
              <a:t>Karrar Karrar </a:t>
            </a:r>
          </a:p>
          <a:p>
            <a:r>
              <a:rPr lang="en-US" dirty="0">
                <a:solidFill>
                  <a:schemeClr val="tx1"/>
                </a:solidFill>
              </a:rPr>
              <a:t>Access to Medicines Advisor </a:t>
            </a:r>
          </a:p>
        </p:txBody>
      </p:sp>
      <p:pic>
        <p:nvPicPr>
          <p:cNvPr id="19" name="Picture Placeholder 18" descr="A close up of a piece of paper&#10;&#10;Description automatically generated">
            <a:extLst>
              <a:ext uri="{FF2B5EF4-FFF2-40B4-BE49-F238E27FC236}">
                <a16:creationId xmlns:a16="http://schemas.microsoft.com/office/drawing/2014/main" id="{182515D2-CFD5-48BD-8879-227AA7C748B8}"/>
              </a:ext>
            </a:extLst>
          </p:cNvPr>
          <p:cNvPicPr>
            <a:picLocks noGrp="1" noChangeAspect="1"/>
          </p:cNvPicPr>
          <p:nvPr>
            <p:ph type="pic" sz="quarter" idx="13"/>
          </p:nvPr>
        </p:nvPicPr>
        <p:blipFill>
          <a:blip r:embed="rId2"/>
          <a:srcRect l="26820" r="26820"/>
          <a:stretch>
            <a:fillRect/>
          </a:stretch>
        </p:blipFill>
        <p:spPr>
          <a:xfrm>
            <a:off x="484974" y="764704"/>
            <a:ext cx="3590760" cy="4296675"/>
          </a:xfrm>
        </p:spPr>
      </p:pic>
    </p:spTree>
    <p:extLst>
      <p:ext uri="{BB962C8B-B14F-4D97-AF65-F5344CB8AC3E}">
        <p14:creationId xmlns:p14="http://schemas.microsoft.com/office/powerpoint/2010/main" val="3301781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27C1-C0E0-4352-8E83-BD85D667FEE7}"/>
              </a:ext>
            </a:extLst>
          </p:cNvPr>
          <p:cNvSpPr>
            <a:spLocks noGrp="1"/>
          </p:cNvSpPr>
          <p:nvPr>
            <p:ph type="title"/>
          </p:nvPr>
        </p:nvSpPr>
        <p:spPr>
          <a:xfrm>
            <a:off x="424634" y="456445"/>
            <a:ext cx="8282640" cy="506900"/>
          </a:xfrm>
        </p:spPr>
        <p:txBody>
          <a:bodyPr/>
          <a:lstStyle/>
          <a:p>
            <a:r>
              <a:rPr lang="en-GB" dirty="0"/>
              <a:t>COVAX AMC : CSO Consultation Process </a:t>
            </a:r>
          </a:p>
        </p:txBody>
      </p:sp>
      <p:sp>
        <p:nvSpPr>
          <p:cNvPr id="3" name="Content Placeholder 2">
            <a:extLst>
              <a:ext uri="{FF2B5EF4-FFF2-40B4-BE49-F238E27FC236}">
                <a16:creationId xmlns:a16="http://schemas.microsoft.com/office/drawing/2014/main" id="{DBF6903F-2948-4B4F-97A4-F3846AEA9510}"/>
              </a:ext>
            </a:extLst>
          </p:cNvPr>
          <p:cNvSpPr>
            <a:spLocks noGrp="1"/>
          </p:cNvSpPr>
          <p:nvPr>
            <p:ph idx="1"/>
          </p:nvPr>
        </p:nvSpPr>
        <p:spPr>
          <a:xfrm>
            <a:off x="323529" y="1223615"/>
            <a:ext cx="4032448" cy="5129059"/>
          </a:xfrm>
        </p:spPr>
        <p:txBody>
          <a:bodyPr/>
          <a:lstStyle/>
          <a:p>
            <a:r>
              <a:rPr lang="en-GB" dirty="0">
                <a:solidFill>
                  <a:schemeClr val="tx1"/>
                </a:solidFill>
              </a:rPr>
              <a:t>Background:</a:t>
            </a:r>
          </a:p>
          <a:p>
            <a:pPr marL="285750" indent="-285750">
              <a:buFont typeface="Arial" panose="020B0604020202020204" pitchFamily="34" charset="0"/>
              <a:buChar char="•"/>
            </a:pPr>
            <a:r>
              <a:rPr lang="en-GB" b="0" dirty="0">
                <a:solidFill>
                  <a:schemeClr val="tx1"/>
                </a:solidFill>
              </a:rPr>
              <a:t>GAVI CSO Steering Committee sent out EOI for working group.</a:t>
            </a:r>
          </a:p>
          <a:p>
            <a:pPr marL="285750" indent="-285750">
              <a:buFont typeface="Arial" panose="020B0604020202020204" pitchFamily="34" charset="0"/>
              <a:buChar char="•"/>
            </a:pPr>
            <a:r>
              <a:rPr lang="en-GB" b="0" dirty="0">
                <a:solidFill>
                  <a:schemeClr val="tx1"/>
                </a:solidFill>
              </a:rPr>
              <a:t>CSO’s with experience on innovative financing mechanisms ( PCV AMC).</a:t>
            </a:r>
          </a:p>
          <a:p>
            <a:endParaRPr lang="en-US" dirty="0">
              <a:solidFill>
                <a:schemeClr val="tx1"/>
              </a:solidFill>
            </a:endParaRPr>
          </a:p>
          <a:p>
            <a:r>
              <a:rPr lang="en-US" dirty="0">
                <a:solidFill>
                  <a:schemeClr val="tx1"/>
                </a:solidFill>
              </a:rPr>
              <a:t>Aim: </a:t>
            </a:r>
          </a:p>
          <a:p>
            <a:pPr marL="285750" indent="-285750">
              <a:buFont typeface="Arial" panose="020B0604020202020204" pitchFamily="34" charset="0"/>
              <a:buChar char="•"/>
            </a:pPr>
            <a:r>
              <a:rPr lang="en-US" b="0" dirty="0">
                <a:solidFill>
                  <a:schemeClr val="tx1"/>
                </a:solidFill>
              </a:rPr>
              <a:t>Consultative working group to provide input on the development of the AMC mechanism for COVID-19.</a:t>
            </a:r>
          </a:p>
          <a:p>
            <a:pPr marL="285750" indent="-285750">
              <a:buFont typeface="Arial" panose="020B0604020202020204" pitchFamily="34" charset="0"/>
              <a:buChar char="•"/>
            </a:pPr>
            <a:r>
              <a:rPr lang="en-US" b="0" dirty="0">
                <a:solidFill>
                  <a:schemeClr val="tx1"/>
                </a:solidFill>
              </a:rPr>
              <a:t>Group of </a:t>
            </a:r>
            <a:r>
              <a:rPr lang="en-US" dirty="0">
                <a:solidFill>
                  <a:schemeClr val="tx1"/>
                </a:solidFill>
              </a:rPr>
              <a:t>~</a:t>
            </a:r>
            <a:r>
              <a:rPr lang="en-US" b="0" dirty="0">
                <a:solidFill>
                  <a:schemeClr val="tx1"/>
                </a:solidFill>
              </a:rPr>
              <a:t>12 members </a:t>
            </a:r>
          </a:p>
          <a:p>
            <a:pPr marL="285750" indent="-285750">
              <a:buFont typeface="Arial" panose="020B0604020202020204" pitchFamily="34" charset="0"/>
              <a:buChar char="•"/>
            </a:pPr>
            <a:r>
              <a:rPr lang="en-US" b="0" dirty="0">
                <a:solidFill>
                  <a:schemeClr val="tx1"/>
                </a:solidFill>
              </a:rPr>
              <a:t>20</a:t>
            </a:r>
            <a:r>
              <a:rPr lang="en-US" b="0" baseline="30000" dirty="0">
                <a:solidFill>
                  <a:schemeClr val="tx1"/>
                </a:solidFill>
              </a:rPr>
              <a:t>th</a:t>
            </a:r>
            <a:r>
              <a:rPr lang="en-US" b="0" dirty="0">
                <a:solidFill>
                  <a:schemeClr val="tx1"/>
                </a:solidFill>
              </a:rPr>
              <a:t> May – 15</a:t>
            </a:r>
            <a:r>
              <a:rPr lang="en-US" b="0" baseline="30000" dirty="0">
                <a:solidFill>
                  <a:schemeClr val="tx1"/>
                </a:solidFill>
              </a:rPr>
              <a:t>th</a:t>
            </a:r>
            <a:r>
              <a:rPr lang="en-US" b="0" dirty="0">
                <a:solidFill>
                  <a:schemeClr val="tx1"/>
                </a:solidFill>
              </a:rPr>
              <a:t>June 2020,</a:t>
            </a:r>
          </a:p>
          <a:p>
            <a:pPr marL="285750" indent="-285750">
              <a:buFont typeface="Arial" panose="020B0604020202020204" pitchFamily="34" charset="0"/>
              <a:buChar char="•"/>
            </a:pPr>
            <a:r>
              <a:rPr lang="en-US" b="0" dirty="0">
                <a:solidFill>
                  <a:schemeClr val="tx1"/>
                </a:solidFill>
              </a:rPr>
              <a:t>IFRC = WG secretariat, consolidate feedback to GAVI and the AMC team</a:t>
            </a:r>
          </a:p>
          <a:p>
            <a:pPr marL="285750" indent="-285750">
              <a:buFont typeface="Arial" panose="020B0604020202020204" pitchFamily="34" charset="0"/>
              <a:buChar char="•"/>
            </a:pPr>
            <a:r>
              <a:rPr lang="en-US" b="0" dirty="0">
                <a:solidFill>
                  <a:schemeClr val="tx1"/>
                </a:solidFill>
              </a:rPr>
              <a:t>&lt; 72hrs Turnaround time. </a:t>
            </a:r>
            <a:endParaRPr lang="en-GB" b="0" dirty="0">
              <a:solidFill>
                <a:schemeClr val="tx1"/>
              </a:solidFill>
            </a:endParaRPr>
          </a:p>
        </p:txBody>
      </p:sp>
      <p:sp>
        <p:nvSpPr>
          <p:cNvPr id="4" name="Date Placeholder 3">
            <a:extLst>
              <a:ext uri="{FF2B5EF4-FFF2-40B4-BE49-F238E27FC236}">
                <a16:creationId xmlns:a16="http://schemas.microsoft.com/office/drawing/2014/main" id="{1C07874A-9EEB-406C-A804-6C6AA9C6B9A7}"/>
              </a:ext>
            </a:extLst>
          </p:cNvPr>
          <p:cNvSpPr>
            <a:spLocks noGrp="1"/>
          </p:cNvSpPr>
          <p:nvPr>
            <p:ph type="dt" sz="half" idx="10"/>
          </p:nvPr>
        </p:nvSpPr>
        <p:spPr/>
        <p:txBody>
          <a:bodyPr/>
          <a:lstStyle/>
          <a:p>
            <a:pPr algn="ctr">
              <a:spcAft>
                <a:spcPts val="600"/>
              </a:spcAft>
            </a:pPr>
            <a:r>
              <a:rPr lang="en-US" dirty="0"/>
              <a:t>18</a:t>
            </a:r>
            <a:r>
              <a:rPr lang="en-US" baseline="30000" dirty="0"/>
              <a:t>th</a:t>
            </a:r>
            <a:r>
              <a:rPr lang="en-US" dirty="0"/>
              <a:t> June 2020</a:t>
            </a:r>
          </a:p>
        </p:txBody>
      </p:sp>
      <p:sp>
        <p:nvSpPr>
          <p:cNvPr id="5" name="Footer Placeholder 4">
            <a:extLst>
              <a:ext uri="{FF2B5EF4-FFF2-40B4-BE49-F238E27FC236}">
                <a16:creationId xmlns:a16="http://schemas.microsoft.com/office/drawing/2014/main" id="{72A5932B-8E5F-43B8-BA82-FBEACDCCFA47}"/>
              </a:ext>
            </a:extLst>
          </p:cNvPr>
          <p:cNvSpPr>
            <a:spLocks noGrp="1"/>
          </p:cNvSpPr>
          <p:nvPr>
            <p:ph type="ftr" sz="quarter" idx="11"/>
          </p:nvPr>
        </p:nvSpPr>
        <p:spPr/>
        <p:txBody>
          <a:bodyPr/>
          <a:lstStyle/>
          <a:p>
            <a:pPr algn="ctr"/>
            <a:r>
              <a:rPr lang="en-US" dirty="0"/>
              <a:t>CSO Representation – ACT-A</a:t>
            </a:r>
          </a:p>
        </p:txBody>
      </p:sp>
      <p:sp>
        <p:nvSpPr>
          <p:cNvPr id="6" name="Slide Number Placeholder 5">
            <a:extLst>
              <a:ext uri="{FF2B5EF4-FFF2-40B4-BE49-F238E27FC236}">
                <a16:creationId xmlns:a16="http://schemas.microsoft.com/office/drawing/2014/main" id="{373478B4-AB1B-4D53-920C-47078A4AD29A}"/>
              </a:ext>
            </a:extLst>
          </p:cNvPr>
          <p:cNvSpPr>
            <a:spLocks noGrp="1"/>
          </p:cNvSpPr>
          <p:nvPr>
            <p:ph type="sldNum" sz="quarter" idx="12"/>
          </p:nvPr>
        </p:nvSpPr>
        <p:spPr/>
        <p:txBody>
          <a:bodyPr/>
          <a:lstStyle/>
          <a:p>
            <a:fld id="{C3FDE51E-0052-334C-A4B2-C567FE9F326F}" type="slidenum">
              <a:rPr lang="en-US" smtClean="0"/>
              <a:t>2</a:t>
            </a:fld>
            <a:endParaRPr lang="en-US" dirty="0"/>
          </a:p>
        </p:txBody>
      </p:sp>
      <p:pic>
        <p:nvPicPr>
          <p:cNvPr id="10" name="Content Placeholder 9" descr="A screenshot of a cell phone&#10;&#10;Description automatically generated">
            <a:extLst>
              <a:ext uri="{FF2B5EF4-FFF2-40B4-BE49-F238E27FC236}">
                <a16:creationId xmlns:a16="http://schemas.microsoft.com/office/drawing/2014/main" id="{FB9A02EC-CF8C-421A-9CA8-72DAA1837E31}"/>
              </a:ext>
            </a:extLst>
          </p:cNvPr>
          <p:cNvPicPr>
            <a:picLocks noGrp="1" noChangeAspect="1"/>
          </p:cNvPicPr>
          <p:nvPr>
            <p:ph idx="14"/>
          </p:nvPr>
        </p:nvPicPr>
        <p:blipFill>
          <a:blip r:embed="rId3"/>
          <a:stretch>
            <a:fillRect/>
          </a:stretch>
        </p:blipFill>
        <p:spPr>
          <a:xfrm>
            <a:off x="4139150" y="1183518"/>
            <a:ext cx="4924704" cy="2458569"/>
          </a:xfrm>
        </p:spPr>
      </p:pic>
      <p:sp>
        <p:nvSpPr>
          <p:cNvPr id="13" name="Content Placeholder 2">
            <a:extLst>
              <a:ext uri="{FF2B5EF4-FFF2-40B4-BE49-F238E27FC236}">
                <a16:creationId xmlns:a16="http://schemas.microsoft.com/office/drawing/2014/main" id="{A00EB167-7F3B-4B00-ABB0-DAEF0AE3349B}"/>
              </a:ext>
            </a:extLst>
          </p:cNvPr>
          <p:cNvSpPr txBox="1">
            <a:spLocks/>
          </p:cNvSpPr>
          <p:nvPr/>
        </p:nvSpPr>
        <p:spPr>
          <a:xfrm>
            <a:off x="4475751" y="3753431"/>
            <a:ext cx="4505926" cy="2177256"/>
          </a:xfrm>
          <a:prstGeom prst="rect">
            <a:avLst/>
          </a:prstGeom>
        </p:spPr>
        <p:txBody>
          <a:bodyPr vert="horz" lIns="0" tIns="0" rIns="0" bIns="0" rtlCol="0">
            <a:noAutofit/>
          </a:bodyPr>
          <a:lstStyle>
            <a:lvl1pPr marL="0" indent="0" algn="l" defTabSz="457200" rtl="0" eaLnBrk="1" latinLnBrk="0" hangingPunct="1">
              <a:spcBef>
                <a:spcPts val="0"/>
              </a:spcBef>
              <a:spcAft>
                <a:spcPts val="600"/>
              </a:spcAft>
              <a:buFont typeface="Arial"/>
              <a:buNone/>
              <a:defRPr sz="1800" b="1" i="0" kern="1200">
                <a:solidFill>
                  <a:schemeClr val="tx2"/>
                </a:solidFill>
                <a:latin typeface="Gill Sans Infant Std"/>
                <a:ea typeface="+mn-ea"/>
                <a:cs typeface="Gill Sans Infant Std"/>
              </a:defRPr>
            </a:lvl1pPr>
            <a:lvl2pPr marL="0" indent="0" algn="l" defTabSz="457200" rtl="0" eaLnBrk="1" latinLnBrk="0" hangingPunct="1">
              <a:spcBef>
                <a:spcPts val="0"/>
              </a:spcBef>
              <a:spcAft>
                <a:spcPts val="600"/>
              </a:spcAft>
              <a:buFont typeface="Arial"/>
              <a:buNone/>
              <a:defRPr sz="1500" b="0" i="0" kern="1200">
                <a:solidFill>
                  <a:schemeClr val="tx1"/>
                </a:solidFill>
                <a:latin typeface="Gill Sans Infant Std"/>
                <a:ea typeface="+mn-ea"/>
                <a:cs typeface="Gill Sans Infant Std"/>
              </a:defRPr>
            </a:lvl2pPr>
            <a:lvl3pPr marL="266700" indent="-266700" algn="l" defTabSz="457200" rtl="0" eaLnBrk="1" latinLnBrk="0" hangingPunct="1">
              <a:spcBef>
                <a:spcPts val="0"/>
              </a:spcBef>
              <a:spcAft>
                <a:spcPts val="600"/>
              </a:spcAft>
              <a:buClr>
                <a:schemeClr val="tx2"/>
              </a:buClr>
              <a:buFont typeface="Arial"/>
              <a:buChar char="•"/>
              <a:defRPr sz="1400" b="0" i="0" kern="1200">
                <a:solidFill>
                  <a:schemeClr val="tx1"/>
                </a:solidFill>
                <a:latin typeface="Gill Sans Infant Std"/>
                <a:ea typeface="+mn-ea"/>
                <a:cs typeface="Gill Sans Infant Std"/>
              </a:defRPr>
            </a:lvl3pPr>
            <a:lvl4pPr marL="541338" indent="-274638" algn="l" defTabSz="457200" rtl="0" eaLnBrk="1" latinLnBrk="0" hangingPunct="1">
              <a:spcBef>
                <a:spcPts val="0"/>
              </a:spcBef>
              <a:spcAft>
                <a:spcPts val="600"/>
              </a:spcAft>
              <a:buFont typeface="Arial"/>
              <a:buChar char="–"/>
              <a:defRPr sz="1300" b="0" i="0" kern="1200">
                <a:solidFill>
                  <a:schemeClr val="tx1"/>
                </a:solidFill>
                <a:latin typeface="Gill Sans Infant Std"/>
                <a:ea typeface="+mn-ea"/>
                <a:cs typeface="Gill Sans Infant Std"/>
              </a:defRPr>
            </a:lvl4pPr>
            <a:lvl5pPr marL="808038" indent="-266700" algn="l" defTabSz="457200" rtl="0" eaLnBrk="1" latinLnBrk="0" hangingPunct="1">
              <a:spcBef>
                <a:spcPts val="0"/>
              </a:spcBef>
              <a:spcAft>
                <a:spcPts val="600"/>
              </a:spcAft>
              <a:buClr>
                <a:schemeClr val="tx2"/>
              </a:buClr>
              <a:buFont typeface="Arial"/>
              <a:buChar char="•"/>
              <a:defRPr sz="1200" b="0" i="0" kern="1200">
                <a:solidFill>
                  <a:schemeClr val="tx1"/>
                </a:solidFill>
                <a:latin typeface="Gill Sans Infant Std"/>
                <a:ea typeface="+mn-ea"/>
                <a:cs typeface="Gill Sans Infant St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Timelines:</a:t>
            </a:r>
          </a:p>
          <a:p>
            <a:pPr marL="285750" indent="-285750">
              <a:buFont typeface="Arial" panose="020B0604020202020204" pitchFamily="34" charset="0"/>
              <a:buChar char="•"/>
            </a:pPr>
            <a:r>
              <a:rPr lang="en-US" dirty="0"/>
              <a:t>22</a:t>
            </a:r>
            <a:r>
              <a:rPr lang="en-US" baseline="30000" dirty="0"/>
              <a:t>nd</a:t>
            </a:r>
            <a:r>
              <a:rPr lang="en-US" dirty="0"/>
              <a:t> May = Kick off call + Pre-read</a:t>
            </a:r>
          </a:p>
          <a:p>
            <a:pPr marL="285750" indent="-285750">
              <a:buFont typeface="Arial" panose="020B0604020202020204" pitchFamily="34" charset="0"/>
              <a:buChar char="•"/>
            </a:pPr>
            <a:r>
              <a:rPr lang="en-US" dirty="0"/>
              <a:t>26</a:t>
            </a:r>
            <a:r>
              <a:rPr lang="en-US" baseline="30000" dirty="0"/>
              <a:t>th</a:t>
            </a:r>
            <a:r>
              <a:rPr lang="en-US" dirty="0"/>
              <a:t> May = Meeting notes:  For Feedback : ‘COB deadline’</a:t>
            </a:r>
          </a:p>
          <a:p>
            <a:pPr marL="285750" indent="-285750">
              <a:buFont typeface="Arial" panose="020B0604020202020204" pitchFamily="34" charset="0"/>
              <a:buChar char="•"/>
            </a:pPr>
            <a:r>
              <a:rPr lang="en-US" dirty="0"/>
              <a:t> 28</a:t>
            </a:r>
            <a:r>
              <a:rPr lang="en-US" baseline="30000" dirty="0"/>
              <a:t>th</a:t>
            </a:r>
            <a:r>
              <a:rPr lang="en-US" dirty="0"/>
              <a:t> May: Technical docs sent around for comment:  32 </a:t>
            </a:r>
            <a:r>
              <a:rPr lang="en-US" dirty="0" err="1"/>
              <a:t>hrs</a:t>
            </a:r>
            <a:r>
              <a:rPr lang="en-US" dirty="0"/>
              <a:t> turnaround</a:t>
            </a:r>
          </a:p>
          <a:p>
            <a:pPr marL="285750" indent="-285750">
              <a:buFont typeface="Arial" panose="020B0604020202020204" pitchFamily="34" charset="0"/>
              <a:buChar char="•"/>
            </a:pPr>
            <a:r>
              <a:rPr lang="en-US" dirty="0"/>
              <a:t>June 4</a:t>
            </a:r>
            <a:r>
              <a:rPr lang="en-US" baseline="30000" dirty="0"/>
              <a:t>th</a:t>
            </a:r>
            <a:r>
              <a:rPr lang="en-US" dirty="0"/>
              <a:t> : Launch</a:t>
            </a:r>
          </a:p>
          <a:p>
            <a:pPr marL="285750" indent="-285750">
              <a:buFont typeface="Arial" panose="020B0604020202020204" pitchFamily="34" charset="0"/>
              <a:buChar char="•"/>
            </a:pPr>
            <a:r>
              <a:rPr lang="en-US" dirty="0"/>
              <a:t>12</a:t>
            </a:r>
            <a:r>
              <a:rPr lang="en-US" baseline="30000" dirty="0"/>
              <a:t>th</a:t>
            </a:r>
            <a:r>
              <a:rPr lang="en-US" dirty="0"/>
              <a:t> June: Public Technical Document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965756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42CB45A3-A860-4236-8593-81BFD059797D}"/>
              </a:ext>
            </a:extLst>
          </p:cNvPr>
          <p:cNvSpPr>
            <a:spLocks noGrp="1"/>
          </p:cNvSpPr>
          <p:nvPr>
            <p:ph type="sldNum" sz="quarter" idx="12"/>
          </p:nvPr>
        </p:nvSpPr>
        <p:spPr/>
        <p:txBody>
          <a:bodyPr/>
          <a:lstStyle/>
          <a:p>
            <a:fld id="{C3FDE51E-0052-334C-A4B2-C567FE9F326F}" type="slidenum">
              <a:rPr lang="en-US" smtClean="0"/>
              <a:t>3</a:t>
            </a:fld>
            <a:endParaRPr lang="en-US" dirty="0"/>
          </a:p>
        </p:txBody>
      </p:sp>
      <p:pic>
        <p:nvPicPr>
          <p:cNvPr id="11" name="Picture 10" descr="A screenshot of a social media post&#10;&#10;Description automatically generated">
            <a:extLst>
              <a:ext uri="{FF2B5EF4-FFF2-40B4-BE49-F238E27FC236}">
                <a16:creationId xmlns:a16="http://schemas.microsoft.com/office/drawing/2014/main" id="{A1D91D3F-A68A-425C-90D3-800B7C150D59}"/>
              </a:ext>
            </a:extLst>
          </p:cNvPr>
          <p:cNvPicPr>
            <a:picLocks noChangeAspect="1"/>
          </p:cNvPicPr>
          <p:nvPr/>
        </p:nvPicPr>
        <p:blipFill>
          <a:blip r:embed="rId2"/>
          <a:stretch>
            <a:fillRect/>
          </a:stretch>
        </p:blipFill>
        <p:spPr>
          <a:xfrm>
            <a:off x="0" y="827852"/>
            <a:ext cx="9144000" cy="5202296"/>
          </a:xfrm>
          <a:prstGeom prst="rect">
            <a:avLst/>
          </a:prstGeom>
        </p:spPr>
      </p:pic>
      <p:sp>
        <p:nvSpPr>
          <p:cNvPr id="12" name="Footer Placeholder 4">
            <a:extLst>
              <a:ext uri="{FF2B5EF4-FFF2-40B4-BE49-F238E27FC236}">
                <a16:creationId xmlns:a16="http://schemas.microsoft.com/office/drawing/2014/main" id="{ED1309BA-F8EF-41FD-B710-BB7B74033B5F}"/>
              </a:ext>
            </a:extLst>
          </p:cNvPr>
          <p:cNvSpPr>
            <a:spLocks noGrp="1"/>
          </p:cNvSpPr>
          <p:nvPr>
            <p:ph type="ftr" sz="quarter" idx="11"/>
          </p:nvPr>
        </p:nvSpPr>
        <p:spPr>
          <a:xfrm>
            <a:off x="2525022" y="6441019"/>
            <a:ext cx="3824978" cy="365125"/>
          </a:xfrm>
        </p:spPr>
        <p:txBody>
          <a:bodyPr/>
          <a:lstStyle/>
          <a:p>
            <a:pPr algn="ctr"/>
            <a:r>
              <a:rPr lang="en-US" dirty="0"/>
              <a:t>CSO Representation – ACT-A</a:t>
            </a:r>
          </a:p>
        </p:txBody>
      </p:sp>
      <p:sp>
        <p:nvSpPr>
          <p:cNvPr id="13" name="Date Placeholder 3">
            <a:extLst>
              <a:ext uri="{FF2B5EF4-FFF2-40B4-BE49-F238E27FC236}">
                <a16:creationId xmlns:a16="http://schemas.microsoft.com/office/drawing/2014/main" id="{2D611215-E2DC-4666-84CF-F4F86780A0CA}"/>
              </a:ext>
            </a:extLst>
          </p:cNvPr>
          <p:cNvSpPr>
            <a:spLocks noGrp="1"/>
          </p:cNvSpPr>
          <p:nvPr>
            <p:ph type="dt" sz="half" idx="10"/>
          </p:nvPr>
        </p:nvSpPr>
        <p:spPr>
          <a:xfrm>
            <a:off x="6448991" y="6441019"/>
            <a:ext cx="1581319" cy="365125"/>
          </a:xfrm>
        </p:spPr>
        <p:txBody>
          <a:bodyPr/>
          <a:lstStyle/>
          <a:p>
            <a:pPr algn="ctr">
              <a:spcAft>
                <a:spcPts val="600"/>
              </a:spcAft>
            </a:pPr>
            <a:r>
              <a:rPr lang="en-US" dirty="0"/>
              <a:t>18</a:t>
            </a:r>
            <a:r>
              <a:rPr lang="en-US" baseline="30000" dirty="0"/>
              <a:t>th</a:t>
            </a:r>
            <a:r>
              <a:rPr lang="en-US" dirty="0"/>
              <a:t> June 2020</a:t>
            </a:r>
          </a:p>
        </p:txBody>
      </p:sp>
    </p:spTree>
    <p:extLst>
      <p:ext uri="{BB962C8B-B14F-4D97-AF65-F5344CB8AC3E}">
        <p14:creationId xmlns:p14="http://schemas.microsoft.com/office/powerpoint/2010/main" val="3906862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A picture containing screenshot&#10;&#10;Description automatically generated">
            <a:extLst>
              <a:ext uri="{FF2B5EF4-FFF2-40B4-BE49-F238E27FC236}">
                <a16:creationId xmlns:a16="http://schemas.microsoft.com/office/drawing/2014/main" id="{4A709DBE-9FED-4D5D-A7AE-29755ED3658C}"/>
              </a:ext>
            </a:extLst>
          </p:cNvPr>
          <p:cNvPicPr>
            <a:picLocks noGrp="1" noChangeAspect="1"/>
          </p:cNvPicPr>
          <p:nvPr>
            <p:ph idx="1"/>
          </p:nvPr>
        </p:nvPicPr>
        <p:blipFill>
          <a:blip r:embed="rId2"/>
          <a:stretch>
            <a:fillRect/>
          </a:stretch>
        </p:blipFill>
        <p:spPr>
          <a:xfrm>
            <a:off x="245859" y="888804"/>
            <a:ext cx="8652281" cy="4921367"/>
          </a:xfrm>
        </p:spPr>
      </p:pic>
      <p:sp>
        <p:nvSpPr>
          <p:cNvPr id="6" name="Slide Number Placeholder 5">
            <a:extLst>
              <a:ext uri="{FF2B5EF4-FFF2-40B4-BE49-F238E27FC236}">
                <a16:creationId xmlns:a16="http://schemas.microsoft.com/office/drawing/2014/main" id="{F378C652-A721-4F26-A0A8-C85212CF92C5}"/>
              </a:ext>
            </a:extLst>
          </p:cNvPr>
          <p:cNvSpPr>
            <a:spLocks noGrp="1"/>
          </p:cNvSpPr>
          <p:nvPr>
            <p:ph type="sldNum" sz="quarter" idx="12"/>
          </p:nvPr>
        </p:nvSpPr>
        <p:spPr/>
        <p:txBody>
          <a:bodyPr/>
          <a:lstStyle/>
          <a:p>
            <a:fld id="{C3FDE51E-0052-334C-A4B2-C567FE9F326F}" type="slidenum">
              <a:rPr lang="en-US" smtClean="0"/>
              <a:t>4</a:t>
            </a:fld>
            <a:endParaRPr lang="en-US" dirty="0"/>
          </a:p>
        </p:txBody>
      </p:sp>
      <p:sp>
        <p:nvSpPr>
          <p:cNvPr id="11" name="Date Placeholder 3">
            <a:extLst>
              <a:ext uri="{FF2B5EF4-FFF2-40B4-BE49-F238E27FC236}">
                <a16:creationId xmlns:a16="http://schemas.microsoft.com/office/drawing/2014/main" id="{8F1F505C-45C5-491A-92FA-705AF626F007}"/>
              </a:ext>
            </a:extLst>
          </p:cNvPr>
          <p:cNvSpPr>
            <a:spLocks noGrp="1"/>
          </p:cNvSpPr>
          <p:nvPr>
            <p:ph type="dt" sz="half" idx="10"/>
          </p:nvPr>
        </p:nvSpPr>
        <p:spPr>
          <a:xfrm>
            <a:off x="6448991" y="6441019"/>
            <a:ext cx="1581319" cy="365125"/>
          </a:xfrm>
        </p:spPr>
        <p:txBody>
          <a:bodyPr/>
          <a:lstStyle/>
          <a:p>
            <a:pPr algn="ctr">
              <a:spcAft>
                <a:spcPts val="600"/>
              </a:spcAft>
            </a:pPr>
            <a:r>
              <a:rPr lang="en-US" dirty="0"/>
              <a:t>18</a:t>
            </a:r>
            <a:r>
              <a:rPr lang="en-US" baseline="30000" dirty="0"/>
              <a:t>th</a:t>
            </a:r>
            <a:r>
              <a:rPr lang="en-US" dirty="0"/>
              <a:t> June 2020</a:t>
            </a:r>
          </a:p>
        </p:txBody>
      </p:sp>
      <p:sp>
        <p:nvSpPr>
          <p:cNvPr id="12" name="Footer Placeholder 4">
            <a:extLst>
              <a:ext uri="{FF2B5EF4-FFF2-40B4-BE49-F238E27FC236}">
                <a16:creationId xmlns:a16="http://schemas.microsoft.com/office/drawing/2014/main" id="{0BBFC3C8-23EC-4B3E-8917-37A180AB272C}"/>
              </a:ext>
            </a:extLst>
          </p:cNvPr>
          <p:cNvSpPr>
            <a:spLocks noGrp="1"/>
          </p:cNvSpPr>
          <p:nvPr>
            <p:ph type="ftr" sz="quarter" idx="11"/>
          </p:nvPr>
        </p:nvSpPr>
        <p:spPr>
          <a:xfrm>
            <a:off x="2525022" y="6441019"/>
            <a:ext cx="3824978" cy="365125"/>
          </a:xfrm>
        </p:spPr>
        <p:txBody>
          <a:bodyPr/>
          <a:lstStyle/>
          <a:p>
            <a:pPr algn="ctr"/>
            <a:r>
              <a:rPr lang="en-US" dirty="0"/>
              <a:t>CSO Representation – ACT-A</a:t>
            </a:r>
          </a:p>
        </p:txBody>
      </p:sp>
    </p:spTree>
    <p:extLst>
      <p:ext uri="{BB962C8B-B14F-4D97-AF65-F5344CB8AC3E}">
        <p14:creationId xmlns:p14="http://schemas.microsoft.com/office/powerpoint/2010/main" val="2683903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97B6F-3EF8-40FB-8C34-85DA7B0A7BE2}"/>
              </a:ext>
            </a:extLst>
          </p:cNvPr>
          <p:cNvSpPr>
            <a:spLocks noGrp="1"/>
          </p:cNvSpPr>
          <p:nvPr>
            <p:ph type="title"/>
          </p:nvPr>
        </p:nvSpPr>
        <p:spPr/>
        <p:txBody>
          <a:bodyPr/>
          <a:lstStyle/>
          <a:p>
            <a:r>
              <a:rPr lang="en-GB" dirty="0"/>
              <a:t>Themes to emerge…</a:t>
            </a:r>
          </a:p>
        </p:txBody>
      </p:sp>
      <p:sp>
        <p:nvSpPr>
          <p:cNvPr id="3" name="Content Placeholder 2">
            <a:extLst>
              <a:ext uri="{FF2B5EF4-FFF2-40B4-BE49-F238E27FC236}">
                <a16:creationId xmlns:a16="http://schemas.microsoft.com/office/drawing/2014/main" id="{5F827FAB-B6AA-4D0E-B5F6-51D51E1F086E}"/>
              </a:ext>
            </a:extLst>
          </p:cNvPr>
          <p:cNvSpPr>
            <a:spLocks noGrp="1"/>
          </p:cNvSpPr>
          <p:nvPr>
            <p:ph idx="1"/>
          </p:nvPr>
        </p:nvSpPr>
        <p:spPr>
          <a:xfrm>
            <a:off x="431147" y="1124745"/>
            <a:ext cx="8276127" cy="5316274"/>
          </a:xfrm>
        </p:spPr>
        <p:txBody>
          <a:bodyPr/>
          <a:lstStyle/>
          <a:p>
            <a:pPr marL="285750" indent="-285750">
              <a:buFont typeface="Wingdings" panose="05000000000000000000" pitchFamily="2" charset="2"/>
              <a:buChar char="Ø"/>
            </a:pPr>
            <a:r>
              <a:rPr lang="en-GB" sz="1400" dirty="0">
                <a:solidFill>
                  <a:schemeClr val="tx1"/>
                </a:solidFill>
              </a:rPr>
              <a:t>Transparency:  from all parties, bilateral deals, industry</a:t>
            </a:r>
          </a:p>
          <a:p>
            <a:pPr marL="285750" indent="-285750">
              <a:buFont typeface="Arial" panose="020B0604020202020204" pitchFamily="34" charset="0"/>
              <a:buChar char="•"/>
            </a:pPr>
            <a:endParaRPr lang="en-GB" sz="1400" dirty="0">
              <a:solidFill>
                <a:schemeClr val="tx1"/>
              </a:solidFill>
            </a:endParaRPr>
          </a:p>
          <a:p>
            <a:pPr marL="285750" indent="-285750">
              <a:buFont typeface="Wingdings" panose="05000000000000000000" pitchFamily="2" charset="2"/>
              <a:buChar char="Ø"/>
            </a:pPr>
            <a:r>
              <a:rPr lang="en-GB" sz="1400" dirty="0">
                <a:solidFill>
                  <a:schemeClr val="tx1"/>
                </a:solidFill>
              </a:rPr>
              <a:t>Framework for candidate selection : Who &amp; How (CEPI remit)</a:t>
            </a:r>
          </a:p>
          <a:p>
            <a:r>
              <a:rPr lang="en-US" sz="1400" dirty="0">
                <a:solidFill>
                  <a:schemeClr val="tx1"/>
                </a:solidFill>
              </a:rPr>
              <a:t>	Principles for supply security and portfolio 	diversification in the 	preliminary design: vaccine 	platform diversity, geographic diversity and supplier diversity. </a:t>
            </a:r>
          </a:p>
          <a:p>
            <a:endParaRPr lang="en-US" sz="1400" dirty="0">
              <a:solidFill>
                <a:schemeClr val="tx1"/>
              </a:solidFill>
            </a:endParaRPr>
          </a:p>
          <a:p>
            <a:pPr marL="285750" indent="-285750">
              <a:buFont typeface="Wingdings" panose="05000000000000000000" pitchFamily="2" charset="2"/>
              <a:buChar char="Ø"/>
            </a:pPr>
            <a:r>
              <a:rPr lang="en-US" sz="1400" dirty="0">
                <a:solidFill>
                  <a:schemeClr val="tx1"/>
                </a:solidFill>
              </a:rPr>
              <a:t>Country Participation:  ‘WHO allocation framework’ &amp; Country buy in</a:t>
            </a:r>
          </a:p>
          <a:p>
            <a:endParaRPr lang="en-US" sz="1400" dirty="0">
              <a:solidFill>
                <a:schemeClr val="tx1"/>
              </a:solidFill>
            </a:endParaRPr>
          </a:p>
          <a:p>
            <a:pPr marL="285750" indent="-285750">
              <a:buFont typeface="Wingdings" panose="05000000000000000000" pitchFamily="2" charset="2"/>
              <a:buChar char="Ø"/>
            </a:pPr>
            <a:r>
              <a:rPr lang="en-US" sz="1400" dirty="0">
                <a:solidFill>
                  <a:schemeClr val="tx1"/>
                </a:solidFill>
              </a:rPr>
              <a:t>Private sector expectation? </a:t>
            </a:r>
          </a:p>
          <a:p>
            <a:pPr lvl="2" indent="0">
              <a:buNone/>
            </a:pPr>
            <a:r>
              <a:rPr lang="en-US" b="1" dirty="0"/>
              <a:t>	Governed by access agreement &amp; informed by WHO allocation 	framework </a:t>
            </a:r>
          </a:p>
          <a:p>
            <a:pPr lvl="2" indent="0">
              <a:buNone/>
            </a:pPr>
            <a:r>
              <a:rPr lang="en-US" b="1" dirty="0"/>
              <a:t>	Pricing ? ‘Expectation’ min returns during the pandemic period &amp;fulfil 	supply commitment</a:t>
            </a:r>
          </a:p>
          <a:p>
            <a:pPr lvl="2" indent="0">
              <a:buNone/>
            </a:pPr>
            <a:r>
              <a:rPr lang="en-US" b="1" dirty="0"/>
              <a:t> </a:t>
            </a:r>
          </a:p>
          <a:p>
            <a:pPr marL="285750" lvl="1" indent="-285750">
              <a:buFont typeface="Wingdings" panose="05000000000000000000" pitchFamily="2" charset="2"/>
              <a:buChar char="Ø"/>
            </a:pPr>
            <a:r>
              <a:rPr lang="en-US" sz="1400" b="1" dirty="0"/>
              <a:t>IP:  Note C-TAP but …</a:t>
            </a:r>
          </a:p>
          <a:p>
            <a:pPr marL="285750" lvl="1" indent="-285750">
              <a:buFont typeface="Wingdings" panose="05000000000000000000" pitchFamily="2" charset="2"/>
              <a:buChar char="Ø"/>
            </a:pPr>
            <a:endParaRPr lang="en-US" sz="1400" b="1" dirty="0"/>
          </a:p>
          <a:p>
            <a:pPr marL="285750" lvl="1" indent="-285750">
              <a:buFont typeface="Wingdings" panose="05000000000000000000" pitchFamily="2" charset="2"/>
              <a:buChar char="Ø"/>
            </a:pPr>
            <a:r>
              <a:rPr lang="en-US" sz="1400" b="1" dirty="0"/>
              <a:t>Procurement ? Use existing structures </a:t>
            </a:r>
          </a:p>
          <a:p>
            <a:pPr marL="285750" lvl="1" indent="-285750">
              <a:buFont typeface="Wingdings" panose="05000000000000000000" pitchFamily="2" charset="2"/>
              <a:buChar char="Ø"/>
            </a:pPr>
            <a:endParaRPr lang="en-US" sz="1400" b="1" dirty="0"/>
          </a:p>
          <a:p>
            <a:pPr marL="285750" lvl="1" indent="-285750">
              <a:buFont typeface="Wingdings" panose="05000000000000000000" pitchFamily="2" charset="2"/>
              <a:buChar char="Ø"/>
            </a:pPr>
            <a:r>
              <a:rPr lang="en-US" sz="1400" b="1" dirty="0"/>
              <a:t>Country Consultations: Political (appetite) &amp; Technical (design)</a:t>
            </a:r>
          </a:p>
          <a:p>
            <a:pPr lvl="1"/>
            <a:endParaRPr lang="en-US" sz="1400" b="1" dirty="0"/>
          </a:p>
          <a:p>
            <a:pPr marL="285750" lvl="1" indent="-285750">
              <a:buFont typeface="Wingdings" panose="05000000000000000000" pitchFamily="2" charset="2"/>
              <a:buChar char="Ø"/>
            </a:pPr>
            <a:r>
              <a:rPr lang="en-US" sz="1400" b="1" dirty="0"/>
              <a:t>Governance : No new Governance structures in principle </a:t>
            </a:r>
          </a:p>
        </p:txBody>
      </p:sp>
      <p:sp>
        <p:nvSpPr>
          <p:cNvPr id="4" name="Date Placeholder 3">
            <a:extLst>
              <a:ext uri="{FF2B5EF4-FFF2-40B4-BE49-F238E27FC236}">
                <a16:creationId xmlns:a16="http://schemas.microsoft.com/office/drawing/2014/main" id="{C6C6AAB4-F8A8-48C5-ACCF-2AFD08649122}"/>
              </a:ext>
            </a:extLst>
          </p:cNvPr>
          <p:cNvSpPr>
            <a:spLocks noGrp="1"/>
          </p:cNvSpPr>
          <p:nvPr>
            <p:ph type="dt" sz="half" idx="10"/>
          </p:nvPr>
        </p:nvSpPr>
        <p:spPr/>
        <p:txBody>
          <a:bodyPr/>
          <a:lstStyle/>
          <a:p>
            <a:pPr algn="ctr">
              <a:spcAft>
                <a:spcPts val="600"/>
              </a:spcAft>
            </a:pPr>
            <a:r>
              <a:rPr lang="en-US" dirty="0"/>
              <a:t>18</a:t>
            </a:r>
            <a:r>
              <a:rPr lang="en-US" baseline="30000" dirty="0"/>
              <a:t>th</a:t>
            </a:r>
            <a:r>
              <a:rPr lang="en-US" dirty="0"/>
              <a:t> June 2020</a:t>
            </a:r>
          </a:p>
        </p:txBody>
      </p:sp>
      <p:sp>
        <p:nvSpPr>
          <p:cNvPr id="5" name="Footer Placeholder 4">
            <a:extLst>
              <a:ext uri="{FF2B5EF4-FFF2-40B4-BE49-F238E27FC236}">
                <a16:creationId xmlns:a16="http://schemas.microsoft.com/office/drawing/2014/main" id="{A39DB3AA-4730-4E3F-B2B9-E78BFCB478C6}"/>
              </a:ext>
            </a:extLst>
          </p:cNvPr>
          <p:cNvSpPr>
            <a:spLocks noGrp="1"/>
          </p:cNvSpPr>
          <p:nvPr>
            <p:ph type="ftr" sz="quarter" idx="11"/>
          </p:nvPr>
        </p:nvSpPr>
        <p:spPr/>
        <p:txBody>
          <a:bodyPr/>
          <a:lstStyle/>
          <a:p>
            <a:pPr algn="ctr"/>
            <a:r>
              <a:rPr lang="en-US" dirty="0"/>
              <a:t>CSO Representation – ACT-A</a:t>
            </a:r>
          </a:p>
        </p:txBody>
      </p:sp>
      <p:sp>
        <p:nvSpPr>
          <p:cNvPr id="6" name="Slide Number Placeholder 5">
            <a:extLst>
              <a:ext uri="{FF2B5EF4-FFF2-40B4-BE49-F238E27FC236}">
                <a16:creationId xmlns:a16="http://schemas.microsoft.com/office/drawing/2014/main" id="{54B545F7-33E1-4FD4-BBCB-671FB5BF49E6}"/>
              </a:ext>
            </a:extLst>
          </p:cNvPr>
          <p:cNvSpPr>
            <a:spLocks noGrp="1"/>
          </p:cNvSpPr>
          <p:nvPr>
            <p:ph type="sldNum" sz="quarter" idx="12"/>
          </p:nvPr>
        </p:nvSpPr>
        <p:spPr/>
        <p:txBody>
          <a:bodyPr/>
          <a:lstStyle/>
          <a:p>
            <a:fld id="{C3FDE51E-0052-334C-A4B2-C567FE9F326F}" type="slidenum">
              <a:rPr lang="en-US" smtClean="0"/>
              <a:t>5</a:t>
            </a:fld>
            <a:endParaRPr lang="en-US" dirty="0"/>
          </a:p>
        </p:txBody>
      </p:sp>
      <p:sp>
        <p:nvSpPr>
          <p:cNvPr id="9" name="Speech Bubble: Oval 8">
            <a:extLst>
              <a:ext uri="{FF2B5EF4-FFF2-40B4-BE49-F238E27FC236}">
                <a16:creationId xmlns:a16="http://schemas.microsoft.com/office/drawing/2014/main" id="{F79ACDFD-03CE-4807-A270-A5538E2FD5F1}"/>
              </a:ext>
            </a:extLst>
          </p:cNvPr>
          <p:cNvSpPr/>
          <p:nvPr/>
        </p:nvSpPr>
        <p:spPr>
          <a:xfrm>
            <a:off x="3134391" y="4293096"/>
            <a:ext cx="5669642" cy="933922"/>
          </a:xfrm>
          <a:prstGeom prst="wedgeEllipseCallou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latin typeface="Gill Sans Infant Std"/>
                <a:cs typeface="Gill Sans Infant Std"/>
              </a:rPr>
              <a:t>’We anticipate that the AMC will operate within the existing IP frameworks in place, which include several flexibilities but do not anticipate including requirements beyond the current framework. ’</a:t>
            </a:r>
          </a:p>
        </p:txBody>
      </p:sp>
    </p:spTree>
    <p:extLst>
      <p:ext uri="{BB962C8B-B14F-4D97-AF65-F5344CB8AC3E}">
        <p14:creationId xmlns:p14="http://schemas.microsoft.com/office/powerpoint/2010/main" val="388026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F2A86-657C-465A-9905-43E2483FA5A6}"/>
              </a:ext>
            </a:extLst>
          </p:cNvPr>
          <p:cNvSpPr>
            <a:spLocks noGrp="1"/>
          </p:cNvSpPr>
          <p:nvPr>
            <p:ph type="title"/>
          </p:nvPr>
        </p:nvSpPr>
        <p:spPr>
          <a:xfrm>
            <a:off x="424634" y="456445"/>
            <a:ext cx="8282640" cy="506900"/>
          </a:xfrm>
        </p:spPr>
        <p:txBody>
          <a:bodyPr/>
          <a:lstStyle/>
          <a:p>
            <a:r>
              <a:rPr lang="en-GB" dirty="0"/>
              <a:t>Key considerations : Next Round </a:t>
            </a:r>
          </a:p>
        </p:txBody>
      </p:sp>
      <p:sp>
        <p:nvSpPr>
          <p:cNvPr id="3" name="Content Placeholder 2">
            <a:extLst>
              <a:ext uri="{FF2B5EF4-FFF2-40B4-BE49-F238E27FC236}">
                <a16:creationId xmlns:a16="http://schemas.microsoft.com/office/drawing/2014/main" id="{B31A1351-8AA0-4B31-841A-C08C632FA218}"/>
              </a:ext>
            </a:extLst>
          </p:cNvPr>
          <p:cNvSpPr>
            <a:spLocks noGrp="1"/>
          </p:cNvSpPr>
          <p:nvPr>
            <p:ph idx="1"/>
          </p:nvPr>
        </p:nvSpPr>
        <p:spPr>
          <a:xfrm>
            <a:off x="393662" y="1354844"/>
            <a:ext cx="8570826" cy="4706938"/>
          </a:xfrm>
        </p:spPr>
        <p:txBody>
          <a:bodyPr/>
          <a:lstStyle/>
          <a:p>
            <a:pPr marL="285750" indent="-285750">
              <a:buFont typeface="Wingdings" panose="05000000000000000000" pitchFamily="2" charset="2"/>
              <a:buChar char="Ø"/>
            </a:pPr>
            <a:r>
              <a:rPr lang="en-US" sz="1400" dirty="0">
                <a:solidFill>
                  <a:schemeClr val="tx1"/>
                </a:solidFill>
              </a:rPr>
              <a:t>Humanitarian/ NGO access to vaccines  </a:t>
            </a:r>
            <a:endParaRPr lang="en-GB" sz="1400" dirty="0">
              <a:solidFill>
                <a:schemeClr val="tx1"/>
              </a:solidFill>
            </a:endParaRPr>
          </a:p>
          <a:p>
            <a:r>
              <a:rPr lang="en-US" sz="1400" dirty="0">
                <a:solidFill>
                  <a:schemeClr val="tx1"/>
                </a:solidFill>
              </a:rPr>
              <a:t>	For Gavi-funded vaccine stockpiles (meningitis, cholera, yellow fever) NGOs can also apply for 	access to these vaccines from the International Coordination Group. </a:t>
            </a:r>
          </a:p>
          <a:p>
            <a:r>
              <a:rPr lang="en-US" sz="1400" dirty="0">
                <a:solidFill>
                  <a:schemeClr val="tx1"/>
                </a:solidFill>
              </a:rPr>
              <a:t>	Can look to inform option for COVID-19 – ongoing discussions …</a:t>
            </a:r>
          </a:p>
          <a:p>
            <a:endParaRPr lang="en-US" sz="1400" dirty="0">
              <a:solidFill>
                <a:schemeClr val="tx1"/>
              </a:solidFill>
            </a:endParaRPr>
          </a:p>
          <a:p>
            <a:pPr marL="285750" indent="-285750">
              <a:buFont typeface="Wingdings" panose="05000000000000000000" pitchFamily="2" charset="2"/>
              <a:buChar char="Ø"/>
            </a:pPr>
            <a:r>
              <a:rPr lang="en-US" sz="1400" dirty="0">
                <a:solidFill>
                  <a:schemeClr val="tx1"/>
                </a:solidFill>
              </a:rPr>
              <a:t>How is HSS being considered ?</a:t>
            </a:r>
          </a:p>
          <a:p>
            <a:r>
              <a:rPr lang="en-US" sz="1400" dirty="0">
                <a:solidFill>
                  <a:schemeClr val="tx1"/>
                </a:solidFill>
              </a:rPr>
              <a:t>	Cold chain, last mile, MICS &amp; surveillance etc. </a:t>
            </a:r>
          </a:p>
          <a:p>
            <a:r>
              <a:rPr lang="en-US" sz="1400" dirty="0">
                <a:solidFill>
                  <a:schemeClr val="tx1"/>
                </a:solidFill>
              </a:rPr>
              <a:t>	Noted and is being considered under the Delivery at Scale workstream in next phase of work </a:t>
            </a:r>
          </a:p>
          <a:p>
            <a:endParaRPr lang="en-US" sz="1400" dirty="0">
              <a:solidFill>
                <a:schemeClr val="tx1"/>
              </a:solidFill>
            </a:endParaRPr>
          </a:p>
          <a:p>
            <a:pPr marL="285750" indent="-285750">
              <a:buFont typeface="Wingdings" panose="05000000000000000000" pitchFamily="2" charset="2"/>
              <a:buChar char="Ø"/>
            </a:pPr>
            <a:r>
              <a:rPr lang="en-US" sz="1400" dirty="0">
                <a:solidFill>
                  <a:schemeClr val="tx1"/>
                </a:solidFill>
              </a:rPr>
              <a:t>Transparent, tiered pricing and public financing  </a:t>
            </a:r>
            <a:endParaRPr lang="en-GB" sz="1400" dirty="0">
              <a:solidFill>
                <a:schemeClr val="tx1"/>
              </a:solidFill>
            </a:endParaRPr>
          </a:p>
          <a:p>
            <a:r>
              <a:rPr lang="en-GB" sz="1400" dirty="0">
                <a:solidFill>
                  <a:schemeClr val="tx1"/>
                </a:solidFill>
              </a:rPr>
              <a:t>	Notes 7 under consideration: </a:t>
            </a:r>
            <a:r>
              <a:rPr lang="en-US" sz="1400" dirty="0">
                <a:solidFill>
                  <a:schemeClr val="tx1"/>
                </a:solidFill>
              </a:rPr>
              <a:t>e.g. cost of goods, time periods of the disease’s evolution and 	market context, vaccine profiles and levels of support/risk during development, affordability to 	countries. </a:t>
            </a:r>
          </a:p>
          <a:p>
            <a:r>
              <a:rPr lang="en-US" sz="1400" dirty="0">
                <a:solidFill>
                  <a:schemeClr val="tx1"/>
                </a:solidFill>
              </a:rPr>
              <a:t>	+ min return expectation from manufacturers …</a:t>
            </a:r>
          </a:p>
          <a:p>
            <a:endParaRPr lang="en-US" sz="1400" dirty="0">
              <a:solidFill>
                <a:schemeClr val="tx1"/>
              </a:solidFill>
            </a:endParaRPr>
          </a:p>
          <a:p>
            <a:r>
              <a:rPr lang="en-US" dirty="0">
                <a:solidFill>
                  <a:schemeClr val="tx1"/>
                </a:solidFill>
              </a:rPr>
              <a:t>Next Steps:</a:t>
            </a:r>
          </a:p>
          <a:p>
            <a:r>
              <a:rPr lang="en-US" dirty="0">
                <a:solidFill>
                  <a:schemeClr val="tx1"/>
                </a:solidFill>
              </a:rPr>
              <a:t>Next phase of consultation: Await mid June …</a:t>
            </a:r>
          </a:p>
          <a:p>
            <a:r>
              <a:rPr lang="en-US" dirty="0">
                <a:solidFill>
                  <a:schemeClr val="tx1"/>
                </a:solidFill>
              </a:rPr>
              <a:t> </a:t>
            </a:r>
            <a:r>
              <a:rPr lang="en-US" dirty="0"/>
              <a:t>Gavi Board meeting discussions (24-25 June)!</a:t>
            </a:r>
            <a:endParaRPr lang="en-GB" dirty="0">
              <a:solidFill>
                <a:schemeClr val="tx1"/>
              </a:solidFill>
            </a:endParaRPr>
          </a:p>
          <a:p>
            <a:endParaRPr lang="en-GB" dirty="0"/>
          </a:p>
          <a:p>
            <a:endParaRPr lang="en-GB" dirty="0"/>
          </a:p>
        </p:txBody>
      </p:sp>
      <p:sp>
        <p:nvSpPr>
          <p:cNvPr id="4" name="Date Placeholder 3">
            <a:extLst>
              <a:ext uri="{FF2B5EF4-FFF2-40B4-BE49-F238E27FC236}">
                <a16:creationId xmlns:a16="http://schemas.microsoft.com/office/drawing/2014/main" id="{75B58E4E-A838-4323-BC3A-15E7FC3B39E5}"/>
              </a:ext>
            </a:extLst>
          </p:cNvPr>
          <p:cNvSpPr>
            <a:spLocks noGrp="1"/>
          </p:cNvSpPr>
          <p:nvPr>
            <p:ph type="dt" sz="half" idx="10"/>
          </p:nvPr>
        </p:nvSpPr>
        <p:spPr/>
        <p:txBody>
          <a:bodyPr/>
          <a:lstStyle/>
          <a:p>
            <a:pPr algn="ctr">
              <a:spcAft>
                <a:spcPts val="600"/>
              </a:spcAft>
            </a:pPr>
            <a:r>
              <a:rPr lang="en-US" dirty="0"/>
              <a:t>18</a:t>
            </a:r>
            <a:r>
              <a:rPr lang="en-US" baseline="30000" dirty="0"/>
              <a:t>th</a:t>
            </a:r>
            <a:r>
              <a:rPr lang="en-US" dirty="0"/>
              <a:t> June 2020</a:t>
            </a:r>
          </a:p>
        </p:txBody>
      </p:sp>
      <p:sp>
        <p:nvSpPr>
          <p:cNvPr id="5" name="Footer Placeholder 4">
            <a:extLst>
              <a:ext uri="{FF2B5EF4-FFF2-40B4-BE49-F238E27FC236}">
                <a16:creationId xmlns:a16="http://schemas.microsoft.com/office/drawing/2014/main" id="{836BAF79-DF0D-4E5D-89D7-835A43B6F5D3}"/>
              </a:ext>
            </a:extLst>
          </p:cNvPr>
          <p:cNvSpPr>
            <a:spLocks noGrp="1"/>
          </p:cNvSpPr>
          <p:nvPr>
            <p:ph type="ftr" sz="quarter" idx="11"/>
          </p:nvPr>
        </p:nvSpPr>
        <p:spPr/>
        <p:txBody>
          <a:bodyPr/>
          <a:lstStyle/>
          <a:p>
            <a:pPr algn="ctr"/>
            <a:r>
              <a:rPr lang="en-US" dirty="0"/>
              <a:t>CSO Representation – ACT-A</a:t>
            </a:r>
          </a:p>
        </p:txBody>
      </p:sp>
      <p:sp>
        <p:nvSpPr>
          <p:cNvPr id="6" name="Slide Number Placeholder 5">
            <a:extLst>
              <a:ext uri="{FF2B5EF4-FFF2-40B4-BE49-F238E27FC236}">
                <a16:creationId xmlns:a16="http://schemas.microsoft.com/office/drawing/2014/main" id="{F6C7A71B-4915-460B-8F4B-F30999ED7C79}"/>
              </a:ext>
            </a:extLst>
          </p:cNvPr>
          <p:cNvSpPr>
            <a:spLocks noGrp="1"/>
          </p:cNvSpPr>
          <p:nvPr>
            <p:ph type="sldNum" sz="quarter" idx="12"/>
          </p:nvPr>
        </p:nvSpPr>
        <p:spPr/>
        <p:txBody>
          <a:bodyPr/>
          <a:lstStyle/>
          <a:p>
            <a:fld id="{C3FDE51E-0052-334C-A4B2-C567FE9F326F}" type="slidenum">
              <a:rPr lang="en-US" smtClean="0"/>
              <a:t>6</a:t>
            </a:fld>
            <a:endParaRPr lang="en-US" dirty="0"/>
          </a:p>
        </p:txBody>
      </p:sp>
    </p:spTree>
    <p:extLst>
      <p:ext uri="{BB962C8B-B14F-4D97-AF65-F5344CB8AC3E}">
        <p14:creationId xmlns:p14="http://schemas.microsoft.com/office/powerpoint/2010/main" val="429332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F2A86-657C-465A-9905-43E2483FA5A6}"/>
              </a:ext>
            </a:extLst>
          </p:cNvPr>
          <p:cNvSpPr>
            <a:spLocks noGrp="1"/>
          </p:cNvSpPr>
          <p:nvPr>
            <p:ph type="title"/>
          </p:nvPr>
        </p:nvSpPr>
        <p:spPr>
          <a:xfrm>
            <a:off x="424634" y="456445"/>
            <a:ext cx="8282640" cy="506900"/>
          </a:xfrm>
        </p:spPr>
        <p:txBody>
          <a:bodyPr/>
          <a:lstStyle/>
          <a:p>
            <a:r>
              <a:rPr lang="en-GB" dirty="0"/>
              <a:t>GAVI CSO Pushes </a:t>
            </a:r>
          </a:p>
        </p:txBody>
      </p:sp>
      <p:sp>
        <p:nvSpPr>
          <p:cNvPr id="3" name="Content Placeholder 2">
            <a:extLst>
              <a:ext uri="{FF2B5EF4-FFF2-40B4-BE49-F238E27FC236}">
                <a16:creationId xmlns:a16="http://schemas.microsoft.com/office/drawing/2014/main" id="{B31A1351-8AA0-4B31-841A-C08C632FA218}"/>
              </a:ext>
            </a:extLst>
          </p:cNvPr>
          <p:cNvSpPr>
            <a:spLocks noGrp="1"/>
          </p:cNvSpPr>
          <p:nvPr>
            <p:ph idx="1"/>
          </p:nvPr>
        </p:nvSpPr>
        <p:spPr>
          <a:xfrm>
            <a:off x="393662" y="1354844"/>
            <a:ext cx="8570826" cy="4706938"/>
          </a:xfrm>
        </p:spPr>
        <p:txBody>
          <a:bodyPr/>
          <a:lstStyle/>
          <a:p>
            <a:pPr marL="285750" indent="-285750">
              <a:buFont typeface="Wingdings" panose="05000000000000000000" pitchFamily="2" charset="2"/>
              <a:buChar char="Ø"/>
            </a:pPr>
            <a:r>
              <a:rPr lang="en-GB" sz="1400" dirty="0">
                <a:solidFill>
                  <a:schemeClr val="tx1"/>
                </a:solidFill>
              </a:rPr>
              <a:t>CSO reps continual push for CSO engagement in decision making beyond this group:</a:t>
            </a:r>
          </a:p>
          <a:p>
            <a:r>
              <a:rPr lang="en-GB" sz="1400" dirty="0">
                <a:solidFill>
                  <a:schemeClr val="tx1"/>
                </a:solidFill>
              </a:rPr>
              <a:t>		Board Discussions</a:t>
            </a:r>
          </a:p>
          <a:p>
            <a:r>
              <a:rPr lang="en-GB" sz="1400" dirty="0">
                <a:solidFill>
                  <a:schemeClr val="tx1"/>
                </a:solidFill>
              </a:rPr>
              <a:t>		Private Communication with Secretariat </a:t>
            </a:r>
          </a:p>
          <a:p>
            <a:r>
              <a:rPr lang="en-GB" sz="1400" dirty="0">
                <a:solidFill>
                  <a:schemeClr val="tx1"/>
                </a:solidFill>
              </a:rPr>
              <a:t>		Bilateral Discussions with Donors (DFID)</a:t>
            </a:r>
          </a:p>
          <a:p>
            <a:endParaRPr lang="en-GB" sz="1400" dirty="0">
              <a:solidFill>
                <a:schemeClr val="tx1"/>
              </a:solidFill>
            </a:endParaRPr>
          </a:p>
          <a:p>
            <a:r>
              <a:rPr lang="en-GB" sz="1400" u="sng">
                <a:solidFill>
                  <a:srgbClr val="FF0000"/>
                </a:solidFill>
              </a:rPr>
              <a:t>Gavi Response</a:t>
            </a:r>
            <a:r>
              <a:rPr lang="en-GB" sz="1400">
                <a:solidFill>
                  <a:schemeClr val="tx1"/>
                </a:solidFill>
              </a:rPr>
              <a:t> </a:t>
            </a:r>
            <a:r>
              <a:rPr lang="en-GB" sz="1400" dirty="0">
                <a:solidFill>
                  <a:schemeClr val="tx1"/>
                </a:solidFill>
              </a:rPr>
              <a:t>: They have </a:t>
            </a:r>
            <a:r>
              <a:rPr lang="en-US" sz="1400" dirty="0">
                <a:solidFill>
                  <a:schemeClr val="tx1"/>
                </a:solidFill>
              </a:rPr>
              <a:t>moved quickly in making the consultation group and they feel this is enough.</a:t>
            </a:r>
            <a:endParaRPr lang="en-GB" sz="1400" dirty="0">
              <a:solidFill>
                <a:schemeClr val="tx1"/>
              </a:solidFill>
            </a:endParaRPr>
          </a:p>
          <a:p>
            <a:endParaRPr lang="en-GB" dirty="0"/>
          </a:p>
          <a:p>
            <a:pPr marL="285750" indent="-285750">
              <a:buFont typeface="Wingdings" panose="05000000000000000000" pitchFamily="2" charset="2"/>
              <a:buChar char="Ø"/>
            </a:pPr>
            <a:r>
              <a:rPr lang="en-GB" sz="1400" dirty="0">
                <a:solidFill>
                  <a:schemeClr val="tx1"/>
                </a:solidFill>
              </a:rPr>
              <a:t>What about CSO accountability in </a:t>
            </a:r>
            <a:r>
              <a:rPr lang="en-GB" sz="1400" dirty="0"/>
              <a:t>Red</a:t>
            </a:r>
            <a:r>
              <a:rPr lang="en-GB" sz="1400" dirty="0">
                <a:solidFill>
                  <a:schemeClr val="tx1"/>
                </a:solidFill>
              </a:rPr>
              <a:t> &amp; </a:t>
            </a:r>
            <a:r>
              <a:rPr lang="en-GB" sz="1400" dirty="0">
                <a:solidFill>
                  <a:schemeClr val="accent3"/>
                </a:solidFill>
              </a:rPr>
              <a:t>Yellow</a:t>
            </a:r>
            <a:r>
              <a:rPr lang="en-GB" sz="1400" dirty="0">
                <a:solidFill>
                  <a:schemeClr val="tx1"/>
                </a:solidFill>
              </a:rPr>
              <a:t> workstreams ?  Must not lose sight of those !</a:t>
            </a:r>
          </a:p>
          <a:p>
            <a:r>
              <a:rPr lang="en-GB" dirty="0"/>
              <a:t>		</a:t>
            </a:r>
            <a:r>
              <a:rPr lang="en-GB" sz="1400" dirty="0">
                <a:solidFill>
                  <a:schemeClr val="tx1"/>
                </a:solidFill>
              </a:rPr>
              <a:t>Governance structure for CEPI…? (</a:t>
            </a:r>
            <a:r>
              <a:rPr lang="en-GB" sz="1400" dirty="0">
                <a:solidFill>
                  <a:schemeClr val="tx1"/>
                </a:solidFill>
                <a:hlinkClick r:id="rId3"/>
              </a:rPr>
              <a:t>Board</a:t>
            </a:r>
            <a:r>
              <a:rPr lang="en-GB" sz="1400" dirty="0">
                <a:solidFill>
                  <a:schemeClr val="tx1"/>
                </a:solidFill>
              </a:rPr>
              <a:t>: 12 voting members)</a:t>
            </a:r>
          </a:p>
          <a:p>
            <a:r>
              <a:rPr lang="en-GB" sz="1400" dirty="0">
                <a:solidFill>
                  <a:schemeClr val="tx1"/>
                </a:solidFill>
              </a:rPr>
              <a:t>		Or very little visibility on WHO allocation framework .. </a:t>
            </a:r>
          </a:p>
          <a:p>
            <a:endParaRPr lang="en-GB" dirty="0"/>
          </a:p>
          <a:p>
            <a:endParaRPr lang="en-GB" dirty="0"/>
          </a:p>
        </p:txBody>
      </p:sp>
      <p:sp>
        <p:nvSpPr>
          <p:cNvPr id="4" name="Date Placeholder 3">
            <a:extLst>
              <a:ext uri="{FF2B5EF4-FFF2-40B4-BE49-F238E27FC236}">
                <a16:creationId xmlns:a16="http://schemas.microsoft.com/office/drawing/2014/main" id="{75B58E4E-A838-4323-BC3A-15E7FC3B39E5}"/>
              </a:ext>
            </a:extLst>
          </p:cNvPr>
          <p:cNvSpPr>
            <a:spLocks noGrp="1"/>
          </p:cNvSpPr>
          <p:nvPr>
            <p:ph type="dt" sz="half" idx="10"/>
          </p:nvPr>
        </p:nvSpPr>
        <p:spPr/>
        <p:txBody>
          <a:bodyPr/>
          <a:lstStyle/>
          <a:p>
            <a:pPr algn="ctr">
              <a:spcAft>
                <a:spcPts val="600"/>
              </a:spcAft>
            </a:pPr>
            <a:r>
              <a:rPr lang="en-US" dirty="0"/>
              <a:t>18</a:t>
            </a:r>
            <a:r>
              <a:rPr lang="en-US" baseline="30000" dirty="0"/>
              <a:t>th</a:t>
            </a:r>
            <a:r>
              <a:rPr lang="en-US" dirty="0"/>
              <a:t> June 2020</a:t>
            </a:r>
          </a:p>
        </p:txBody>
      </p:sp>
      <p:sp>
        <p:nvSpPr>
          <p:cNvPr id="5" name="Footer Placeholder 4">
            <a:extLst>
              <a:ext uri="{FF2B5EF4-FFF2-40B4-BE49-F238E27FC236}">
                <a16:creationId xmlns:a16="http://schemas.microsoft.com/office/drawing/2014/main" id="{836BAF79-DF0D-4E5D-89D7-835A43B6F5D3}"/>
              </a:ext>
            </a:extLst>
          </p:cNvPr>
          <p:cNvSpPr>
            <a:spLocks noGrp="1"/>
          </p:cNvSpPr>
          <p:nvPr>
            <p:ph type="ftr" sz="quarter" idx="11"/>
          </p:nvPr>
        </p:nvSpPr>
        <p:spPr/>
        <p:txBody>
          <a:bodyPr/>
          <a:lstStyle/>
          <a:p>
            <a:pPr algn="ctr"/>
            <a:r>
              <a:rPr lang="en-US" dirty="0"/>
              <a:t>CSO Representation – ACT-A</a:t>
            </a:r>
          </a:p>
        </p:txBody>
      </p:sp>
      <p:sp>
        <p:nvSpPr>
          <p:cNvPr id="6" name="Slide Number Placeholder 5">
            <a:extLst>
              <a:ext uri="{FF2B5EF4-FFF2-40B4-BE49-F238E27FC236}">
                <a16:creationId xmlns:a16="http://schemas.microsoft.com/office/drawing/2014/main" id="{F6C7A71B-4915-460B-8F4B-F30999ED7C79}"/>
              </a:ext>
            </a:extLst>
          </p:cNvPr>
          <p:cNvSpPr>
            <a:spLocks noGrp="1"/>
          </p:cNvSpPr>
          <p:nvPr>
            <p:ph type="sldNum" sz="quarter" idx="12"/>
          </p:nvPr>
        </p:nvSpPr>
        <p:spPr/>
        <p:txBody>
          <a:bodyPr/>
          <a:lstStyle/>
          <a:p>
            <a:fld id="{C3FDE51E-0052-334C-A4B2-C567FE9F326F}" type="slidenum">
              <a:rPr lang="en-US" smtClean="0"/>
              <a:t>7</a:t>
            </a:fld>
            <a:endParaRPr lang="en-US" dirty="0"/>
          </a:p>
        </p:txBody>
      </p:sp>
      <p:pic>
        <p:nvPicPr>
          <p:cNvPr id="7" name="Picture 6">
            <a:extLst>
              <a:ext uri="{FF2B5EF4-FFF2-40B4-BE49-F238E27FC236}">
                <a16:creationId xmlns:a16="http://schemas.microsoft.com/office/drawing/2014/main" id="{F4A3F802-93FA-42A1-95A6-C9FB971C8B19}"/>
              </a:ext>
            </a:extLst>
          </p:cNvPr>
          <p:cNvPicPr>
            <a:picLocks noChangeAspect="1"/>
          </p:cNvPicPr>
          <p:nvPr/>
        </p:nvPicPr>
        <p:blipFill rotWithShape="1">
          <a:blip r:embed="rId4"/>
          <a:srcRect t="61548"/>
          <a:stretch/>
        </p:blipFill>
        <p:spPr>
          <a:xfrm>
            <a:off x="0" y="4542463"/>
            <a:ext cx="7930158" cy="1520887"/>
          </a:xfrm>
          <a:prstGeom prst="rect">
            <a:avLst/>
          </a:prstGeom>
        </p:spPr>
      </p:pic>
    </p:spTree>
    <p:extLst>
      <p:ext uri="{BB962C8B-B14F-4D97-AF65-F5344CB8AC3E}">
        <p14:creationId xmlns:p14="http://schemas.microsoft.com/office/powerpoint/2010/main" val="641180532"/>
      </p:ext>
    </p:extLst>
  </p:cSld>
  <p:clrMapOvr>
    <a:masterClrMapping/>
  </p:clrMapOvr>
</p:sld>
</file>

<file path=ppt/theme/theme1.xml><?xml version="1.0" encoding="utf-8"?>
<a:theme xmlns:a="http://schemas.openxmlformats.org/drawingml/2006/main" name="STC_Template_APR16">
  <a:themeElements>
    <a:clrScheme name="Save the Children 1">
      <a:dk1>
        <a:srgbClr val="222221"/>
      </a:dk1>
      <a:lt1>
        <a:srgbClr val="FFFFFF"/>
      </a:lt1>
      <a:dk2>
        <a:srgbClr val="F20F0E"/>
      </a:dk2>
      <a:lt2>
        <a:srgbClr val="D1CCBD"/>
      </a:lt2>
      <a:accent1>
        <a:srgbClr val="9A3324"/>
      </a:accent1>
      <a:accent2>
        <a:srgbClr val="FF4C02"/>
      </a:accent2>
      <a:accent3>
        <a:srgbClr val="F2A900"/>
      </a:accent3>
      <a:accent4>
        <a:srgbClr val="009CA6"/>
      </a:accent4>
      <a:accent5>
        <a:srgbClr val="F31512"/>
      </a:accent5>
      <a:accent6>
        <a:srgbClr val="D1CCBD"/>
      </a:accent6>
      <a:hlink>
        <a:srgbClr val="9A3324"/>
      </a:hlink>
      <a:folHlink>
        <a:srgbClr val="FF4C02"/>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smtClean="0">
            <a:latin typeface="Gill Sans Infant Std"/>
            <a:cs typeface="Gill Sans Infant Std"/>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lIns="0" tIns="0" rIns="0" bIns="0" rtlCol="0">
        <a:spAutoFit/>
      </a:bodyPr>
      <a:lstStyle>
        <a:defPPr>
          <a:defRPr sz="1500" dirty="0" smtClean="0">
            <a:latin typeface="Gill Sans Infant Std"/>
            <a:cs typeface="Gill Sans Infant Std"/>
          </a:defRPr>
        </a:defPPr>
      </a:lstStyle>
    </a:txDef>
  </a:objectDefaults>
  <a:extraClrSchemeLst/>
  <a:extLst>
    <a:ext uri="{05A4C25C-085E-4340-85A3-A5531E510DB2}">
      <thm15:themeFamily xmlns:thm15="http://schemas.microsoft.com/office/thememl/2012/main" name="Save the Children PowerPoint Template.potx  -  Read-Only" id="{D47168AC-1597-4FC6-8332-61CC8A5A132B}" vid="{5094FCEE-5F35-4E08-9BB3-E1D8DFAE70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rder0 xmlns="f271e05d-d410-45bb-87dd-b2ae6a154541">1</Order0>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446DBBBD2D0C4286DF22F1DA1F650F" ma:contentTypeVersion="1" ma:contentTypeDescription="Create a new document." ma:contentTypeScope="" ma:versionID="f2a5b14710f993a204aaa32e04058de0">
  <xsd:schema xmlns:xsd="http://www.w3.org/2001/XMLSchema" xmlns:xs="http://www.w3.org/2001/XMLSchema" xmlns:p="http://schemas.microsoft.com/office/2006/metadata/properties" xmlns:ns2="f271e05d-d410-45bb-87dd-b2ae6a154541" targetNamespace="http://schemas.microsoft.com/office/2006/metadata/properties" ma:root="true" ma:fieldsID="5778e0ffd54aef1001b4a6dcfbf85c88" ns2:_="">
    <xsd:import namespace="f271e05d-d410-45bb-87dd-b2ae6a154541"/>
    <xsd:element name="properties">
      <xsd:complexType>
        <xsd:sequence>
          <xsd:element name="documentManagement">
            <xsd:complexType>
              <xsd:all>
                <xsd:element ref="ns2:Order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71e05d-d410-45bb-87dd-b2ae6a154541" elementFormDefault="qualified">
    <xsd:import namespace="http://schemas.microsoft.com/office/2006/documentManagement/types"/>
    <xsd:import namespace="http://schemas.microsoft.com/office/infopath/2007/PartnerControls"/>
    <xsd:element name="Order0" ma:index="8" nillable="true" ma:displayName="Order" ma:internalName="Order0">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937998-E2D0-4E83-BAF5-10CD0697E6A5}">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f271e05d-d410-45bb-87dd-b2ae6a154541"/>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A7654786-52D6-4F9A-A24C-CE49F662D18D}">
  <ds:schemaRefs>
    <ds:schemaRef ds:uri="http://schemas.microsoft.com/sharepoint/v3/contenttype/forms"/>
  </ds:schemaRefs>
</ds:datastoreItem>
</file>

<file path=customXml/itemProps3.xml><?xml version="1.0" encoding="utf-8"?>
<ds:datastoreItem xmlns:ds="http://schemas.openxmlformats.org/officeDocument/2006/customXml" ds:itemID="{DBA282C1-2155-48F4-9ADA-9A10B128C3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71e05d-d410-45bb-87dd-b2ae6a1545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3111</TotalTime>
  <Words>1780</Words>
  <Application>Microsoft Office PowerPoint</Application>
  <PresentationFormat>On-screen Show (4:3)</PresentationFormat>
  <Paragraphs>128</Paragraphs>
  <Slides>7</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Gill Sans Infant MT</vt:lpstr>
      <vt:lpstr>Gill Sans Infant Std</vt:lpstr>
      <vt:lpstr>Gill Sans MT</vt:lpstr>
      <vt:lpstr>Trade Gothic LT Com Cn</vt:lpstr>
      <vt:lpstr>TradeGothic LT CondEighteen</vt:lpstr>
      <vt:lpstr>Wingdings</vt:lpstr>
      <vt:lpstr>STC_Template_APR16</vt:lpstr>
      <vt:lpstr>Access to COVID-19 Tools Accelerator (ACT-A):  Civil Society &amp; Community Representation </vt:lpstr>
      <vt:lpstr>COVAX AMC : CSO Consultation Process </vt:lpstr>
      <vt:lpstr>PowerPoint Presentation</vt:lpstr>
      <vt:lpstr>PowerPoint Presentation</vt:lpstr>
      <vt:lpstr>Themes to emerge…</vt:lpstr>
      <vt:lpstr>Key considerations : Next Round </vt:lpstr>
      <vt:lpstr>GAVI CSO Pushes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Pharmaceutical R&amp;D for Reproductive, Maternal, Newborn &amp; Child Health:   Is there a role for investors to rectify this market failure?</dc:title>
  <dc:creator>Karrar Karrar</dc:creator>
  <cp:lastModifiedBy>Karrar Karrar</cp:lastModifiedBy>
  <cp:revision>94</cp:revision>
  <dcterms:created xsi:type="dcterms:W3CDTF">2020-05-12T11:07:21Z</dcterms:created>
  <dcterms:modified xsi:type="dcterms:W3CDTF">2020-06-30T12:44:44Z</dcterms:modified>
</cp:coreProperties>
</file>