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4"/>
  </p:sldMasterIdLst>
  <p:sldIdLst>
    <p:sldId id="258" r:id="rId5"/>
    <p:sldId id="259" r:id="rId6"/>
    <p:sldId id="263" r:id="rId7"/>
    <p:sldId id="28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33A06-7818-4AD6-9A24-3D1BA72F944B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911DE-303D-4443-8639-B50C9077322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2460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33A06-7818-4AD6-9A24-3D1BA72F944B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295B3-913B-47A6-B4DC-D07A2891B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205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33A06-7818-4AD6-9A24-3D1BA72F944B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295B3-913B-47A6-B4DC-D07A2891B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599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33A06-7818-4AD6-9A24-3D1BA72F944B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295B3-913B-47A6-B4DC-D07A2891B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56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33A06-7818-4AD6-9A24-3D1BA72F944B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295B3-913B-47A6-B4DC-D07A2891BEE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5821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33A06-7818-4AD6-9A24-3D1BA72F944B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295B3-913B-47A6-B4DC-D07A2891B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469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33A06-7818-4AD6-9A24-3D1BA72F944B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295B3-913B-47A6-B4DC-D07A2891B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738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33A06-7818-4AD6-9A24-3D1BA72F944B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295B3-913B-47A6-B4DC-D07A2891B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031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33A06-7818-4AD6-9A24-3D1BA72F944B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295B3-913B-47A6-B4DC-D07A2891B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875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8533A06-7818-4AD6-9A24-3D1BA72F944B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50295B3-913B-47A6-B4DC-D07A2891B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089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33A06-7818-4AD6-9A24-3D1BA72F944B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295B3-913B-47A6-B4DC-D07A2891B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348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8533A06-7818-4AD6-9A24-3D1BA72F944B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50295B3-913B-47A6-B4DC-D07A2891BEE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5659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39C2B-9A4D-489F-9B00-4F8E75794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498473"/>
            <a:ext cx="10058400" cy="884275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Health Systems in the ACT-A</a:t>
            </a:r>
            <a:endParaRPr lang="en-US" b="1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694398E-6177-4555-93D3-95F65BEC6E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533501"/>
            <a:ext cx="10058400" cy="4023360"/>
          </a:xfrm>
        </p:spPr>
        <p:txBody>
          <a:bodyPr anchor="ctr">
            <a:normAutofit/>
          </a:bodyPr>
          <a:lstStyle/>
          <a:p>
            <a:pPr marL="117475" indent="0">
              <a:buNone/>
            </a:pPr>
            <a:r>
              <a:rPr lang="en-US" sz="2800" b="1" dirty="0"/>
              <a:t>Strategic objectives:</a:t>
            </a:r>
          </a:p>
          <a:p>
            <a:pPr marL="574675" indent="-457200">
              <a:buFont typeface="+mj-lt"/>
              <a:buAutoNum type="arabicPeriod"/>
            </a:pPr>
            <a:r>
              <a:rPr lang="en-GB" dirty="0"/>
              <a:t>Identify and strengthen key enabling aspects of health systems, including:</a:t>
            </a:r>
          </a:p>
          <a:p>
            <a:pPr marL="117475" indent="0">
              <a:buNone/>
            </a:pPr>
            <a:endParaRPr lang="en-GB" sz="700" dirty="0"/>
          </a:p>
          <a:p>
            <a:pPr marL="754571" lvl="1" indent="-344488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/>
                </a:solidFill>
              </a:rPr>
              <a:t>Capacities and infrastructure </a:t>
            </a:r>
            <a:r>
              <a:rPr lang="en-GB" dirty="0"/>
              <a:t>that needs to be radically scaled or upgraded to be able to deploy new tools effectively (e.g., ICU capacity, laboratory capacity, PPE distribution/management)</a:t>
            </a:r>
          </a:p>
          <a:p>
            <a:pPr marL="754571" lvl="1" indent="-344488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/>
                </a:solidFill>
              </a:rPr>
              <a:t>System</a:t>
            </a:r>
            <a:r>
              <a:rPr lang="en-GB" dirty="0"/>
              <a:t> (e.g., non-product) innovations that will be required to complement the new bio-medical tools, including scalable contact tracing and/or community engagement to sustain/support critical aspects of the COVID-19 response strategy such as social distancing and the isolation of infected individuals</a:t>
            </a:r>
          </a:p>
          <a:p>
            <a:pPr marL="574675" indent="-457200">
              <a:buFont typeface="+mj-lt"/>
              <a:buAutoNum type="arabicPeriod" startAt="2"/>
            </a:pPr>
            <a:r>
              <a:rPr lang="en-GB" dirty="0"/>
              <a:t>A “connector” to address cross-cutting issues rather than stand-alone pillar within the ACT-Accelerator </a:t>
            </a:r>
          </a:p>
        </p:txBody>
      </p:sp>
    </p:spTree>
    <p:extLst>
      <p:ext uri="{BB962C8B-B14F-4D97-AF65-F5344CB8AC3E}">
        <p14:creationId xmlns:p14="http://schemas.microsoft.com/office/powerpoint/2010/main" val="3566896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39C2B-9A4D-489F-9B00-4F8E75794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Guiding principles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7D0C87-A4CB-481E-8B25-7F55BA8527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461963" indent="-344488">
              <a:buFont typeface="Arial" panose="020B0604020202020204" pitchFamily="34" charset="0"/>
              <a:buChar char="•"/>
            </a:pPr>
            <a:r>
              <a:rPr lang="en-US" dirty="0"/>
              <a:t>Be practical --not solving all system problems</a:t>
            </a:r>
          </a:p>
          <a:p>
            <a:pPr marL="461963" indent="-344488">
              <a:buFont typeface="Arial" panose="020B0604020202020204" pitchFamily="34" charset="0"/>
              <a:buChar char="•"/>
            </a:pPr>
            <a:r>
              <a:rPr lang="en-US" dirty="0"/>
              <a:t>Be focused on a functional and efficient delivery system for key products (vaccine, therapeutics, diagnostics)</a:t>
            </a:r>
          </a:p>
          <a:p>
            <a:pPr marL="461963" indent="-344488">
              <a:buFont typeface="Arial" panose="020B0604020202020204" pitchFamily="34" charset="0"/>
              <a:buChar char="•"/>
            </a:pPr>
            <a:r>
              <a:rPr lang="en-US" dirty="0"/>
              <a:t>Aim at near-term practical solutions, synchronizing with the time tables of vaccine, therapeutics and scaling-up of diagnostics</a:t>
            </a:r>
          </a:p>
          <a:p>
            <a:pPr marL="461963" indent="-344488">
              <a:buFont typeface="Arial" panose="020B0604020202020204" pitchFamily="34" charset="0"/>
              <a:buChar char="•"/>
            </a:pPr>
            <a:r>
              <a:rPr lang="en-US" dirty="0"/>
              <a:t>Country-focused, considering different challenges for typologies of countries </a:t>
            </a:r>
          </a:p>
          <a:p>
            <a:pPr marL="461963" indent="-344488">
              <a:buFont typeface="Arial" panose="020B0604020202020204" pitchFamily="34" charset="0"/>
              <a:buChar char="•"/>
            </a:pPr>
            <a:r>
              <a:rPr lang="en-US" dirty="0"/>
              <a:t>Emphasis on cross-learning and knowledge sharing (not prescriptive)</a:t>
            </a:r>
          </a:p>
          <a:p>
            <a:pPr marL="461963" indent="-344488">
              <a:buFont typeface="Arial" panose="020B0604020202020204" pitchFamily="34" charset="0"/>
              <a:buChar char="•"/>
            </a:pPr>
            <a:r>
              <a:rPr lang="en-US" dirty="0"/>
              <a:t>Equity lens</a:t>
            </a:r>
          </a:p>
        </p:txBody>
      </p:sp>
    </p:spTree>
    <p:extLst>
      <p:ext uri="{BB962C8B-B14F-4D97-AF65-F5344CB8AC3E}">
        <p14:creationId xmlns:p14="http://schemas.microsoft.com/office/powerpoint/2010/main" val="2750931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39C2B-9A4D-489F-9B00-4F8E75794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 Structure: </a:t>
            </a:r>
            <a:r>
              <a:rPr lang="en-US" dirty="0">
                <a:solidFill>
                  <a:schemeClr val="accent1"/>
                </a:solidFill>
              </a:rPr>
              <a:t>7 Workstreams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975FFDF-8C97-451D-961D-E138822A53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8161352"/>
              </p:ext>
            </p:extLst>
          </p:nvPr>
        </p:nvGraphicFramePr>
        <p:xfrm>
          <a:off x="612945" y="1838887"/>
          <a:ext cx="10966109" cy="4123607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2942010">
                  <a:extLst>
                    <a:ext uri="{9D8B030D-6E8A-4147-A177-3AD203B41FA5}">
                      <a16:colId xmlns:a16="http://schemas.microsoft.com/office/drawing/2014/main" val="1339224576"/>
                    </a:ext>
                  </a:extLst>
                </a:gridCol>
                <a:gridCol w="4060037">
                  <a:extLst>
                    <a:ext uri="{9D8B030D-6E8A-4147-A177-3AD203B41FA5}">
                      <a16:colId xmlns:a16="http://schemas.microsoft.com/office/drawing/2014/main" val="2508590217"/>
                    </a:ext>
                  </a:extLst>
                </a:gridCol>
                <a:gridCol w="1982031">
                  <a:extLst>
                    <a:ext uri="{9D8B030D-6E8A-4147-A177-3AD203B41FA5}">
                      <a16:colId xmlns:a16="http://schemas.microsoft.com/office/drawing/2014/main" val="3819943503"/>
                    </a:ext>
                  </a:extLst>
                </a:gridCol>
                <a:gridCol w="1982031">
                  <a:extLst>
                    <a:ext uri="{9D8B030D-6E8A-4147-A177-3AD203B41FA5}">
                      <a16:colId xmlns:a16="http://schemas.microsoft.com/office/drawing/2014/main" val="3984732722"/>
                    </a:ext>
                  </a:extLst>
                </a:gridCol>
              </a:tblGrid>
              <a:tr h="380583">
                <a:tc>
                  <a:txBody>
                    <a:bodyPr/>
                    <a:lstStyle/>
                    <a:p>
                      <a:pPr marL="0" marR="0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600" dirty="0">
                          <a:effectLst/>
                        </a:rPr>
                        <a:t>ACT-A Health Systems Workstreams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Details</a:t>
                      </a: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600" dirty="0">
                          <a:effectLst/>
                        </a:rPr>
                        <a:t>Lead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Support</a:t>
                      </a: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2524273643"/>
                  </a:ext>
                </a:extLst>
              </a:tr>
              <a:tr h="380583">
                <a:tc>
                  <a:txBody>
                    <a:bodyPr/>
                    <a:lstStyle/>
                    <a:p>
                      <a:pPr marL="0" marR="0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400" b="0" dirty="0">
                          <a:effectLst/>
                        </a:rPr>
                        <a:t>Protecting frontline health workers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Public sector and community healthcare workers (e.g., PPE procurement/deployment, infection control procedures, advocacy)</a:t>
                      </a: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400" dirty="0">
                          <a:effectLst/>
                        </a:rPr>
                        <a:t>GFATM, UNICEF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2137075392"/>
                  </a:ext>
                </a:extLst>
              </a:tr>
              <a:tr h="380583">
                <a:tc>
                  <a:txBody>
                    <a:bodyPr/>
                    <a:lstStyle/>
                    <a:p>
                      <a:pPr marL="0" marR="0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400" b="0" dirty="0">
                          <a:effectLst/>
                        </a:rPr>
                        <a:t>Clinical care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400" dirty="0"/>
                        <a:t>Critical/ICU, oxygen/ventilators; </a:t>
                      </a:r>
                      <a:r>
                        <a:rPr lang="en-US" sz="1400" i="1" dirty="0"/>
                        <a:t>note: link to Clinical Care Consortium for procurement/supply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400" dirty="0">
                          <a:effectLst/>
                        </a:rPr>
                        <a:t>WHO, UNITAID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3021561337"/>
                  </a:ext>
                </a:extLst>
              </a:tr>
              <a:tr h="380583">
                <a:tc>
                  <a:txBody>
                    <a:bodyPr/>
                    <a:lstStyle/>
                    <a:p>
                      <a:pPr marL="0" marR="0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400" b="0" dirty="0">
                          <a:effectLst/>
                        </a:rPr>
                        <a:t>Integrated data management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400" dirty="0"/>
                        <a:t>MIS 2 COVID-19 module, rapid facility surveys, surveillance, WHO COVID-19 portal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400" dirty="0">
                          <a:effectLst/>
                        </a:rPr>
                        <a:t>France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GFATM</a:t>
                      </a: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1974667086"/>
                  </a:ext>
                </a:extLst>
              </a:tr>
              <a:tr h="380583">
                <a:tc>
                  <a:txBody>
                    <a:bodyPr/>
                    <a:lstStyle/>
                    <a:p>
                      <a:pPr marL="0" marR="0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400" b="0" dirty="0">
                          <a:effectLst/>
                        </a:rPr>
                        <a:t>Financing 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Domestic (budgets, PFM to frontline), external resources, decentralized facility financing</a:t>
                      </a: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400" dirty="0">
                          <a:effectLst/>
                        </a:rPr>
                        <a:t>World Bank, WHO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GFATM, Gavi</a:t>
                      </a: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604857706"/>
                  </a:ext>
                </a:extLst>
              </a:tr>
              <a:tr h="380583">
                <a:tc>
                  <a:txBody>
                    <a:bodyPr/>
                    <a:lstStyle/>
                    <a:p>
                      <a:pPr marL="0" marR="0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400" b="0" strike="sngStrike" dirty="0">
                          <a:effectLst/>
                        </a:rPr>
                        <a:t>Community engagement/systems</a:t>
                      </a:r>
                    </a:p>
                    <a:p>
                      <a:pPr marL="0" marR="0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Community-led responses</a:t>
                      </a: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GFATM, UNICEF, World Bank</a:t>
                      </a: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310274159"/>
                  </a:ext>
                </a:extLst>
              </a:tr>
              <a:tr h="380583">
                <a:tc>
                  <a:txBody>
                    <a:bodyPr/>
                    <a:lstStyle/>
                    <a:p>
                      <a:pPr marL="0" marR="0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400" b="0">
                          <a:effectLst/>
                        </a:rPr>
                        <a:t>Private sector 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Contracting with private sector, firms, NGOs</a:t>
                      </a: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400" dirty="0">
                          <a:effectLst/>
                        </a:rPr>
                        <a:t>World Bank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GFATM</a:t>
                      </a: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1637049942"/>
                  </a:ext>
                </a:extLst>
              </a:tr>
              <a:tr h="749634">
                <a:tc>
                  <a:txBody>
                    <a:bodyPr/>
                    <a:lstStyle/>
                    <a:p>
                      <a:pPr marL="0" marR="0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400" b="0" dirty="0">
                          <a:effectLst/>
                        </a:rPr>
                        <a:t>Key elements of supply chain (those not covered by the three product lines) 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E.g., cold chain</a:t>
                      </a: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400" dirty="0">
                          <a:effectLst/>
                        </a:rPr>
                        <a:t>Gavi (cold chain)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GFATM, UNICEF</a:t>
                      </a: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1164645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0582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8F52516-2B48-F341-9E1E-11D27EF8F0B7}"/>
              </a:ext>
            </a:extLst>
          </p:cNvPr>
          <p:cNvSpPr/>
          <p:nvPr/>
        </p:nvSpPr>
        <p:spPr>
          <a:xfrm>
            <a:off x="0" y="1422824"/>
            <a:ext cx="4275015" cy="379180"/>
          </a:xfrm>
          <a:prstGeom prst="rect">
            <a:avLst/>
          </a:prstGeom>
          <a:solidFill>
            <a:srgbClr val="5FBF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5E1E1996-109E-904C-9BE8-75B80A0289EF}"/>
              </a:ext>
            </a:extLst>
          </p:cNvPr>
          <p:cNvSpPr txBox="1">
            <a:spLocks/>
          </p:cNvSpPr>
          <p:nvPr/>
        </p:nvSpPr>
        <p:spPr>
          <a:xfrm>
            <a:off x="493317" y="229031"/>
            <a:ext cx="10887309" cy="114272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4762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4583" b="1" kern="1200" spc="-52" baseline="0">
                <a:solidFill>
                  <a:srgbClr val="60BFCE"/>
                </a:solidFill>
                <a:latin typeface="+mn-lt"/>
                <a:ea typeface="+mj-ea"/>
                <a:cs typeface="Wellcome Bold"/>
              </a:defRPr>
            </a:lvl1pPr>
          </a:lstStyle>
          <a:p>
            <a:pPr lvl="0">
              <a:defRPr/>
            </a:pPr>
            <a:r>
              <a:rPr lang="en-US" sz="4200" dirty="0">
                <a:latin typeface="+mj-lt"/>
              </a:rPr>
              <a:t>e.g. Working Group on Community-Led Responses</a:t>
            </a:r>
          </a:p>
        </p:txBody>
      </p:sp>
      <p:sp>
        <p:nvSpPr>
          <p:cNvPr id="12" name="ee4pHeader3">
            <a:extLst>
              <a:ext uri="{FF2B5EF4-FFF2-40B4-BE49-F238E27FC236}">
                <a16:creationId xmlns:a16="http://schemas.microsoft.com/office/drawing/2014/main" id="{E225C095-8AC1-4142-9F2D-CB4E1B95D067}"/>
              </a:ext>
            </a:extLst>
          </p:cNvPr>
          <p:cNvSpPr txBox="1"/>
          <p:nvPr/>
        </p:nvSpPr>
        <p:spPr>
          <a:xfrm>
            <a:off x="493317" y="1445974"/>
            <a:ext cx="4195914" cy="316204"/>
          </a:xfrm>
          <a:prstGeom prst="rect">
            <a:avLst/>
          </a:prstGeom>
          <a:noFill/>
          <a:ln cap="rnd">
            <a:noFill/>
          </a:ln>
        </p:spPr>
        <p:txBody>
          <a:bodyPr vert="horz" wrap="square" lIns="0" tIns="0" rIns="0" bIns="0" rtlCol="0" anchor="b" anchorCtr="0">
            <a:noAutofit/>
          </a:bodyPr>
          <a:lstStyle/>
          <a:p>
            <a:pPr defTabSz="476220">
              <a:buSzPct val="100000"/>
              <a:buFont typeface="Trebuchet MS" panose="020B0603020202020204" pitchFamily="34" charset="0"/>
              <a:buChar char="​"/>
            </a:pPr>
            <a:r>
              <a:rPr lang="en-US" sz="1875" b="1" dirty="0">
                <a:solidFill>
                  <a:srgbClr val="003170"/>
                </a:solidFill>
                <a:latin typeface="Arial"/>
              </a:rPr>
              <a:t>GROUP ROLE / DELIVERABLES</a:t>
            </a:r>
            <a:endParaRPr lang="en-GB" sz="1875" b="1" dirty="0">
              <a:solidFill>
                <a:srgbClr val="003170"/>
              </a:solidFill>
              <a:latin typeface="Arial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6CAA160-54B5-5841-A308-4AA3EA891BB9}"/>
              </a:ext>
            </a:extLst>
          </p:cNvPr>
          <p:cNvSpPr/>
          <p:nvPr/>
        </p:nvSpPr>
        <p:spPr>
          <a:xfrm>
            <a:off x="426476" y="2091272"/>
            <a:ext cx="11871061" cy="37650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ts val="2920"/>
              </a:lnSpc>
              <a:buFont typeface="Wingdings" pitchFamily="2" charset="2"/>
              <a:buChar char="§"/>
            </a:pPr>
            <a:r>
              <a:rPr lang="en-US" sz="1600" b="1" dirty="0">
                <a:solidFill>
                  <a:srgbClr val="003170"/>
                </a:solidFill>
                <a:latin typeface="Arial" panose="020B0604020202020204" pitchFamily="34" charset="0"/>
              </a:rPr>
              <a:t>Advise other pillars and workstreams </a:t>
            </a:r>
            <a:r>
              <a:rPr lang="en-US" sz="1600" dirty="0">
                <a:solidFill>
                  <a:srgbClr val="003170"/>
                </a:solidFill>
                <a:latin typeface="Arial" panose="020B0604020202020204" pitchFamily="34" charset="0"/>
              </a:rPr>
              <a:t>on community-related objectives and responses </a:t>
            </a:r>
          </a:p>
          <a:p>
            <a:pPr marL="285750" indent="-285750">
              <a:lnSpc>
                <a:spcPts val="2920"/>
              </a:lnSpc>
              <a:buFont typeface="Wingdings" pitchFamily="2" charset="2"/>
              <a:buChar char="§"/>
            </a:pPr>
            <a:r>
              <a:rPr lang="en-US" sz="1600" b="1" dirty="0">
                <a:solidFill>
                  <a:srgbClr val="003170"/>
                </a:solidFill>
                <a:latin typeface="Arial" panose="020B0604020202020204" pitchFamily="34" charset="0"/>
              </a:rPr>
              <a:t>Leverage relevant regional and global initiatives </a:t>
            </a:r>
            <a:r>
              <a:rPr lang="en-US" sz="1600" dirty="0">
                <a:solidFill>
                  <a:srgbClr val="003170"/>
                </a:solidFill>
                <a:latin typeface="Arial" panose="020B0604020202020204" pitchFamily="34" charset="0"/>
              </a:rPr>
              <a:t>(on data collection, misinformation, etc.)</a:t>
            </a:r>
          </a:p>
          <a:p>
            <a:pPr marL="285750" indent="-285750">
              <a:lnSpc>
                <a:spcPts val="2920"/>
              </a:lnSpc>
              <a:buFont typeface="Wingdings" pitchFamily="2" charset="2"/>
              <a:buChar char="§"/>
            </a:pPr>
            <a:r>
              <a:rPr lang="en-US" sz="1600" b="1" dirty="0">
                <a:solidFill>
                  <a:srgbClr val="003170"/>
                </a:solidFill>
                <a:latin typeface="Arial" panose="020B0604020202020204" pitchFamily="34" charset="0"/>
              </a:rPr>
              <a:t>Collate, translate, disseminate and orient countries towards</a:t>
            </a:r>
            <a:r>
              <a:rPr lang="en-US" sz="1600" dirty="0">
                <a:solidFill>
                  <a:srgbClr val="003170"/>
                </a:solidFill>
                <a:latin typeface="Arial" panose="020B0604020202020204" pitchFamily="34" charset="0"/>
              </a:rPr>
              <a:t>:</a:t>
            </a:r>
          </a:p>
          <a:p>
            <a:pPr marL="742950" lvl="1" indent="-285750">
              <a:lnSpc>
                <a:spcPts val="292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3170"/>
                </a:solidFill>
                <a:latin typeface="Arial" panose="020B0604020202020204" pitchFamily="34" charset="0"/>
              </a:rPr>
              <a:t>Best practices and lessons in community-led responses, engagement and behavior change</a:t>
            </a:r>
          </a:p>
          <a:p>
            <a:pPr marL="742950" lvl="1" indent="-285750">
              <a:lnSpc>
                <a:spcPts val="292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3170"/>
                </a:solidFill>
                <a:latin typeface="Arial" panose="020B0604020202020204" pitchFamily="34" charset="0"/>
              </a:rPr>
              <a:t>Existing technical guidance and tools</a:t>
            </a:r>
          </a:p>
          <a:p>
            <a:pPr marL="742950" lvl="1" indent="-285750">
              <a:lnSpc>
                <a:spcPts val="292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3170"/>
                </a:solidFill>
                <a:latin typeface="Arial" panose="020B0604020202020204" pitchFamily="34" charset="0"/>
              </a:rPr>
              <a:t>Mapping of available assets and resources (partnerships, service providers, technical assistance, funds, etc.)</a:t>
            </a:r>
          </a:p>
          <a:p>
            <a:pPr marL="285750" indent="-285750">
              <a:lnSpc>
                <a:spcPts val="2920"/>
              </a:lnSpc>
              <a:buFont typeface="Wingdings" pitchFamily="2" charset="2"/>
              <a:buChar char="§"/>
            </a:pPr>
            <a:r>
              <a:rPr lang="en-US" sz="1600" b="1" dirty="0">
                <a:solidFill>
                  <a:srgbClr val="003170"/>
                </a:solidFill>
                <a:latin typeface="Arial" panose="020B0604020202020204" pitchFamily="34" charset="0"/>
              </a:rPr>
              <a:t>Create standard checklist</a:t>
            </a:r>
            <a:r>
              <a:rPr lang="en-US" sz="1600" dirty="0">
                <a:solidFill>
                  <a:srgbClr val="003170"/>
                </a:solidFill>
                <a:latin typeface="Arial" panose="020B0604020202020204" pitchFamily="34" charset="0"/>
              </a:rPr>
              <a:t> for community-related country preparedness aspects</a:t>
            </a:r>
          </a:p>
          <a:p>
            <a:pPr marL="285750" indent="-285750">
              <a:lnSpc>
                <a:spcPts val="2920"/>
              </a:lnSpc>
              <a:buFont typeface="Wingdings" pitchFamily="2" charset="2"/>
              <a:buChar char="§"/>
            </a:pPr>
            <a:r>
              <a:rPr lang="en-US" sz="1600" b="1" dirty="0">
                <a:solidFill>
                  <a:srgbClr val="003170"/>
                </a:solidFill>
                <a:latin typeface="Arial" panose="020B0604020202020204" pitchFamily="34" charset="0"/>
              </a:rPr>
              <a:t>Organize direct country support upon request </a:t>
            </a:r>
          </a:p>
          <a:p>
            <a:pPr marL="285750" indent="-285750">
              <a:lnSpc>
                <a:spcPts val="2920"/>
              </a:lnSpc>
              <a:buFont typeface="Wingdings" pitchFamily="2" charset="2"/>
              <a:buChar char="§"/>
            </a:pPr>
            <a:r>
              <a:rPr lang="en-US" sz="1600" b="1" dirty="0">
                <a:solidFill>
                  <a:srgbClr val="003170"/>
                </a:solidFill>
                <a:latin typeface="Arial" panose="020B0604020202020204" pitchFamily="34" charset="0"/>
              </a:rPr>
              <a:t>Organize upstream flow </a:t>
            </a:r>
            <a:r>
              <a:rPr lang="en-US" sz="1600" dirty="0">
                <a:solidFill>
                  <a:srgbClr val="003170"/>
                </a:solidFill>
                <a:latin typeface="Arial" panose="020B0604020202020204" pitchFamily="34" charset="0"/>
              </a:rPr>
              <a:t>of social and behavioral data, community led monitoring,  knowledge, insights and feedback </a:t>
            </a:r>
          </a:p>
          <a:p>
            <a:pPr marL="285750" indent="-285750">
              <a:lnSpc>
                <a:spcPts val="2920"/>
              </a:lnSpc>
              <a:buFont typeface="Wingdings" pitchFamily="2" charset="2"/>
              <a:buChar char="§"/>
            </a:pPr>
            <a:r>
              <a:rPr lang="en-US" sz="1600" b="1" dirty="0">
                <a:solidFill>
                  <a:srgbClr val="003170"/>
                </a:solidFill>
                <a:latin typeface="Arial" panose="020B0604020202020204" pitchFamily="34" charset="0"/>
              </a:rPr>
              <a:t>Organize the documentation </a:t>
            </a:r>
            <a:r>
              <a:rPr lang="en-US" sz="1600" dirty="0">
                <a:solidFill>
                  <a:srgbClr val="003170"/>
                </a:solidFill>
                <a:latin typeface="Arial" panose="020B0604020202020204" pitchFamily="34" charset="0"/>
              </a:rPr>
              <a:t>of the global process and lessons over the preparedness and implementation period</a:t>
            </a:r>
          </a:p>
        </p:txBody>
      </p:sp>
    </p:spTree>
    <p:extLst>
      <p:ext uri="{BB962C8B-B14F-4D97-AF65-F5344CB8AC3E}">
        <p14:creationId xmlns:p14="http://schemas.microsoft.com/office/powerpoint/2010/main" val="240635461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27AF4F38D82C74CA3CA1E32C2A2D8B6" ma:contentTypeVersion="13" ma:contentTypeDescription="Create a new document." ma:contentTypeScope="" ma:versionID="79e22f25e553d5d9166ee68b6857fa86">
  <xsd:schema xmlns:xsd="http://www.w3.org/2001/XMLSchema" xmlns:xs="http://www.w3.org/2001/XMLSchema" xmlns:p="http://schemas.microsoft.com/office/2006/metadata/properties" xmlns:ns3="aa3e6b9d-1ca4-4fd7-8495-cb3edbe16d10" xmlns:ns4="dd910e3a-39f0-4a18-ad50-d3387fdf629c" targetNamespace="http://schemas.microsoft.com/office/2006/metadata/properties" ma:root="true" ma:fieldsID="9c89954a88a0ae55c30d7a90b2cd9bf4" ns3:_="" ns4:_="">
    <xsd:import namespace="aa3e6b9d-1ca4-4fd7-8495-cb3edbe16d10"/>
    <xsd:import namespace="dd910e3a-39f0-4a18-ad50-d3387fdf629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3e6b9d-1ca4-4fd7-8495-cb3edbe16d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910e3a-39f0-4a18-ad50-d3387fdf629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ACAD5D0-D691-4380-A394-56FDB6F8796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4DA2C37-3D31-4A9D-8E3E-C0C3D0050BAD}">
  <ds:schemaRefs>
    <ds:schemaRef ds:uri="dd910e3a-39f0-4a18-ad50-d3387fdf629c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aa3e6b9d-1ca4-4fd7-8495-cb3edbe16d10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B310F6B-6AB9-4181-AFF3-B7ED973084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a3e6b9d-1ca4-4fd7-8495-cb3edbe16d10"/>
    <ds:schemaRef ds:uri="dd910e3a-39f0-4a18-ad50-d3387fdf62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1665</TotalTime>
  <Words>480</Words>
  <Application>Microsoft Office PowerPoint</Application>
  <PresentationFormat>Widescreen</PresentationFormat>
  <Paragraphs>56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Trebuchet MS</vt:lpstr>
      <vt:lpstr>Wingdings</vt:lpstr>
      <vt:lpstr>Retrospect</vt:lpstr>
      <vt:lpstr>Health Systems in the ACT-A</vt:lpstr>
      <vt:lpstr>Guiding principles</vt:lpstr>
      <vt:lpstr> Structure: 7 Workstreams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Systems in ACT-Accelerator</dc:title>
  <dc:creator>Alethea H. Dopart</dc:creator>
  <cp:lastModifiedBy>Katy Kydd Wright</cp:lastModifiedBy>
  <cp:revision>11</cp:revision>
  <dcterms:created xsi:type="dcterms:W3CDTF">2020-05-07T19:22:08Z</dcterms:created>
  <dcterms:modified xsi:type="dcterms:W3CDTF">2020-06-18T11:04:46Z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0x010100927AF4F38D82C74CA3CA1E32C2A2D8B6</vt:lpwstr>
  </property>
</Properties>
</file>