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4"/>
  </p:sldMasterIdLst>
  <p:sldIdLst>
    <p:sldId id="25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jke Wijnroks" initials="MW" lastIdx="4" clrIdx="0">
    <p:extLst>
      <p:ext uri="{19B8F6BF-5375-455C-9EA6-DF929625EA0E}">
        <p15:presenceInfo xmlns:p15="http://schemas.microsoft.com/office/powerpoint/2012/main" userId="S-1-5-21-1972947126-4036046197-3403558240-294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A06-7818-4AD6-9A24-3D1BA72F944B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11DE-303D-4443-8639-B50C9077322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46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A06-7818-4AD6-9A24-3D1BA72F944B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95B3-913B-47A6-B4DC-D07A2891B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0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A06-7818-4AD6-9A24-3D1BA72F944B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95B3-913B-47A6-B4DC-D07A2891B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9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A06-7818-4AD6-9A24-3D1BA72F944B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95B3-913B-47A6-B4DC-D07A2891B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A06-7818-4AD6-9A24-3D1BA72F944B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95B3-913B-47A6-B4DC-D07A2891BEE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82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A06-7818-4AD6-9A24-3D1BA72F944B}" type="datetimeFigureOut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95B3-913B-47A6-B4DC-D07A2891B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6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A06-7818-4AD6-9A24-3D1BA72F944B}" type="datetimeFigureOut">
              <a:rPr lang="en-US" smtClean="0"/>
              <a:t>8/5/20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95B3-913B-47A6-B4DC-D07A2891B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3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A06-7818-4AD6-9A24-3D1BA72F944B}" type="datetimeFigureOut">
              <a:rPr lang="en-US" smtClean="0"/>
              <a:t>8/5/20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95B3-913B-47A6-B4DC-D07A2891B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3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A06-7818-4AD6-9A24-3D1BA72F944B}" type="datetimeFigureOut">
              <a:rPr lang="en-US" smtClean="0"/>
              <a:t>8/5/20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95B3-913B-47A6-B4DC-D07A2891B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7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533A06-7818-4AD6-9A24-3D1BA72F944B}" type="datetimeFigureOut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0295B3-913B-47A6-B4DC-D07A2891B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89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A06-7818-4AD6-9A24-3D1BA72F944B}" type="datetimeFigureOut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95B3-913B-47A6-B4DC-D07A2891B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48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533A06-7818-4AD6-9A24-3D1BA72F944B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50295B3-913B-47A6-B4DC-D07A2891BEE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65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FDB15-2811-4AFA-919C-C696A2F742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Health Systems in ACT-Accelerator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A2462C-C884-4760-90E5-6BA69112E1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35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E679F-7154-48E5-AF28-85803738B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160" y="286603"/>
            <a:ext cx="10129520" cy="1105317"/>
          </a:xfrm>
        </p:spPr>
        <p:txBody>
          <a:bodyPr>
            <a:normAutofit/>
          </a:bodyPr>
          <a:lstStyle/>
          <a:p>
            <a:r>
              <a:rPr lang="en-US" sz="4400" dirty="0"/>
              <a:t>Quick overall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0E2EA-291D-45C9-BE7D-55ABE49CF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160" y="1845734"/>
            <a:ext cx="10129520" cy="432138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The Health Systems WG should not duplicate work being done by other pillars, its work should be focused and Covid-19 response relevant with goal of identifying </a:t>
            </a:r>
            <a:r>
              <a:rPr lang="en-US" dirty="0">
                <a:solidFill>
                  <a:schemeClr val="tx1"/>
                </a:solidFill>
              </a:rPr>
              <a:t>critical </a:t>
            </a:r>
            <a:r>
              <a:rPr lang="en-US" dirty="0"/>
              <a:t>health systems bottlenecks impeding delivery of vaccines, therapeutics and diagnostics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The Health Systems WG came into existence after take-off of the three vertical pillars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Health Systems WG takes into account </a:t>
            </a:r>
            <a:r>
              <a:rPr lang="en-US" dirty="0">
                <a:solidFill>
                  <a:schemeClr val="tx1"/>
                </a:solidFill>
              </a:rPr>
              <a:t>ongoing and completed </a:t>
            </a:r>
            <a:r>
              <a:rPr lang="en-US" dirty="0"/>
              <a:t>work of each respective vertical pillars (vaccines, therapeutics and diagnostics) thus far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Recognize within each workstream difficulty </a:t>
            </a:r>
            <a:r>
              <a:rPr lang="en-US" dirty="0">
                <a:solidFill>
                  <a:schemeClr val="tx1"/>
                </a:solidFill>
              </a:rPr>
              <a:t>of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/>
              <a:t>drawing the fine line of being narrow and Covid-19 focused, while working in the context of broader long term health system 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has created a challenge of focusing on concrete </a:t>
            </a:r>
            <a:r>
              <a:rPr lang="en-US" dirty="0">
                <a:solidFill>
                  <a:schemeClr val="tx1"/>
                </a:solidFill>
              </a:rPr>
              <a:t>and timely </a:t>
            </a:r>
            <a:r>
              <a:rPr lang="en-US" dirty="0"/>
              <a:t>deliverables within each workstream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spite of the recognition to flesh out details of concrete deliverables and coordinate mutual collaboration, each workstream has now made much progress in narrowing the scope of its work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158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3EBFF-CEAA-4525-B302-2CCE69044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160" y="286603"/>
            <a:ext cx="10129520" cy="983397"/>
          </a:xfrm>
        </p:spPr>
        <p:txBody>
          <a:bodyPr>
            <a:normAutofit/>
          </a:bodyPr>
          <a:lstStyle/>
          <a:p>
            <a:r>
              <a:rPr lang="en-US" sz="4400" dirty="0"/>
              <a:t>Workstreams progress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74E92-1E73-4CEF-B455-EEF34E0D3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160" y="2028614"/>
            <a:ext cx="10058400" cy="402336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1. </a:t>
            </a:r>
            <a:r>
              <a:rPr lang="en-US" b="1" dirty="0">
                <a:solidFill>
                  <a:schemeClr val="tx1"/>
                </a:solidFill>
              </a:rPr>
              <a:t>Health Financing Workstream identified deliverables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r>
              <a:rPr lang="en-US" dirty="0">
                <a:solidFill>
                  <a:schemeClr val="accent1"/>
                </a:solidFill>
              </a:rPr>
              <a:t>a) </a:t>
            </a:r>
            <a:r>
              <a:rPr lang="en-US" dirty="0">
                <a:solidFill>
                  <a:schemeClr val="tx1"/>
                </a:solidFill>
              </a:rPr>
              <a:t>assist countries identify and prioritize where to invest </a:t>
            </a:r>
            <a:r>
              <a:rPr lang="en-US" dirty="0">
                <a:solidFill>
                  <a:schemeClr val="accent1"/>
                </a:solidFill>
              </a:rPr>
              <a:t>b) </a:t>
            </a:r>
            <a:r>
              <a:rPr lang="en-US" dirty="0">
                <a:solidFill>
                  <a:schemeClr val="tx1"/>
                </a:solidFill>
              </a:rPr>
              <a:t>How to mobilize and make resources available at the frontlines to deploy tools; </a:t>
            </a:r>
            <a:r>
              <a:rPr lang="en-US" dirty="0">
                <a:solidFill>
                  <a:schemeClr val="accent1"/>
                </a:solidFill>
              </a:rPr>
              <a:t>c) </a:t>
            </a:r>
            <a:r>
              <a:rPr lang="en-US" dirty="0">
                <a:solidFill>
                  <a:schemeClr val="tx1"/>
                </a:solidFill>
              </a:rPr>
              <a:t>Creating accountability for financing, e.g. using the UHC2030-P4H country coordination platform;  d) Learning and knowledge sharing (i.e. using Covid experience to provide advice on how to proceed with health investment) </a:t>
            </a:r>
          </a:p>
          <a:p>
            <a:r>
              <a:rPr lang="en-US" dirty="0">
                <a:solidFill>
                  <a:schemeClr val="accent1"/>
                </a:solidFill>
              </a:rPr>
              <a:t>2. </a:t>
            </a:r>
            <a:r>
              <a:rPr lang="en-US" b="1" dirty="0">
                <a:solidFill>
                  <a:schemeClr val="tx1"/>
                </a:solidFill>
              </a:rPr>
              <a:t>Community-led Response Workstream identified deliverables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</a:p>
          <a:p>
            <a:r>
              <a:rPr lang="en-US" dirty="0">
                <a:solidFill>
                  <a:schemeClr val="accent1"/>
                </a:solidFill>
              </a:rPr>
              <a:t>a) </a:t>
            </a:r>
            <a:r>
              <a:rPr lang="en-US" dirty="0">
                <a:solidFill>
                  <a:schemeClr val="tx1"/>
                </a:solidFill>
              </a:rPr>
              <a:t>Leverage existing relevant global initiatives and country platforms for community engagement; </a:t>
            </a:r>
            <a:r>
              <a:rPr lang="en-US" dirty="0">
                <a:solidFill>
                  <a:schemeClr val="accent1"/>
                </a:solidFill>
              </a:rPr>
              <a:t>b) </a:t>
            </a:r>
            <a:r>
              <a:rPr lang="en-US" dirty="0">
                <a:solidFill>
                  <a:schemeClr val="tx1"/>
                </a:solidFill>
              </a:rPr>
              <a:t>Addressing misinformation</a:t>
            </a:r>
            <a:r>
              <a:rPr lang="en-US" dirty="0">
                <a:solidFill>
                  <a:schemeClr val="accent1"/>
                </a:solidFill>
              </a:rPr>
              <a:t> c) </a:t>
            </a:r>
            <a:r>
              <a:rPr lang="en-US" dirty="0">
                <a:solidFill>
                  <a:schemeClr val="tx1"/>
                </a:solidFill>
              </a:rPr>
              <a:t>Knowledge management – the best practices, lessons learned, and channeling countries to available resources (example of concrete deliverable: Preparedness check list to help organize direct country response)</a:t>
            </a:r>
            <a:endParaRPr lang="en-US" b="1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57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BF7D6-8A74-4931-A745-3DC80D6EC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520" y="286603"/>
            <a:ext cx="10170160" cy="851317"/>
          </a:xfrm>
        </p:spPr>
        <p:txBody>
          <a:bodyPr>
            <a:normAutofit/>
          </a:bodyPr>
          <a:lstStyle/>
          <a:p>
            <a:r>
              <a:rPr lang="en-US" sz="4400" dirty="0"/>
              <a:t>Workstreams progress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D3C6A-21D8-4096-AAC6-90DA9E202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240" y="2191174"/>
            <a:ext cx="10058400" cy="402336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3. </a:t>
            </a:r>
            <a:r>
              <a:rPr lang="en-US" b="1" dirty="0">
                <a:solidFill>
                  <a:schemeClr val="tx1"/>
                </a:solidFill>
              </a:rPr>
              <a:t>Protecting Frontline Health Workers Workstream to identify what it would take to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r>
              <a:rPr lang="en-US" dirty="0">
                <a:solidFill>
                  <a:schemeClr val="accent1"/>
                </a:solidFill>
              </a:rPr>
              <a:t>a) </a:t>
            </a:r>
            <a:r>
              <a:rPr lang="en-US" dirty="0">
                <a:solidFill>
                  <a:schemeClr val="tx1"/>
                </a:solidFill>
              </a:rPr>
              <a:t>Immediate priority to ensure availability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PPE to frontline workers (understanding gaps and needs, advocacy, guideline implementation support, safe disposal); b) Improve basic infrastructure at PHC facilities (WASH, Electricity and Connectivity); c) Support implementation of community based health services including scale-up training of workers for frontline services</a:t>
            </a:r>
          </a:p>
          <a:p>
            <a:r>
              <a:rPr lang="en-US" dirty="0">
                <a:solidFill>
                  <a:schemeClr val="accent1"/>
                </a:solidFill>
              </a:rPr>
              <a:t>4. </a:t>
            </a:r>
            <a:r>
              <a:rPr lang="en-US" b="1" dirty="0">
                <a:solidFill>
                  <a:schemeClr val="tx1"/>
                </a:solidFill>
              </a:rPr>
              <a:t>Integrated Data Management Workstream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r>
              <a:rPr lang="en-US" dirty="0">
                <a:solidFill>
                  <a:schemeClr val="accent1"/>
                </a:solidFill>
              </a:rPr>
              <a:t>a) </a:t>
            </a:r>
            <a:r>
              <a:rPr lang="en-US" dirty="0">
                <a:solidFill>
                  <a:schemeClr val="tx1"/>
                </a:solidFill>
              </a:rPr>
              <a:t>Provide useful and readable dashboard (for policymakers and ACT-A partners); </a:t>
            </a:r>
            <a:r>
              <a:rPr lang="en-US" dirty="0">
                <a:solidFill>
                  <a:schemeClr val="accent1"/>
                </a:solidFill>
              </a:rPr>
              <a:t>b)</a:t>
            </a:r>
            <a:r>
              <a:rPr lang="en-US" dirty="0">
                <a:solidFill>
                  <a:schemeClr val="tx1"/>
                </a:solidFill>
              </a:rPr>
              <a:t> Support countries to sustainably strengthen information systems; </a:t>
            </a:r>
            <a:r>
              <a:rPr lang="en-US" dirty="0">
                <a:solidFill>
                  <a:schemeClr val="accent1"/>
                </a:solidFill>
              </a:rPr>
              <a:t>c)</a:t>
            </a:r>
            <a:r>
              <a:rPr lang="en-US" dirty="0">
                <a:solidFill>
                  <a:schemeClr val="tx1"/>
                </a:solidFill>
              </a:rPr>
              <a:t> Crisis monitoring (watchdog function); </a:t>
            </a:r>
            <a:r>
              <a:rPr lang="en-US" dirty="0">
                <a:solidFill>
                  <a:schemeClr val="accent1"/>
                </a:solidFill>
              </a:rPr>
              <a:t>d) </a:t>
            </a:r>
            <a:r>
              <a:rPr lang="en-US" dirty="0">
                <a:solidFill>
                  <a:schemeClr val="tx1"/>
                </a:solidFill>
              </a:rPr>
              <a:t>Preparation for the integration of ACT-A tools (identify countries w/ limited vs strong organization capacity to receive and deliver ACT-A tools)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420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2234A-A9C8-4AE8-A78E-FCC5E7182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32597"/>
          </a:xfrm>
        </p:spPr>
        <p:txBody>
          <a:bodyPr>
            <a:normAutofit/>
          </a:bodyPr>
          <a:lstStyle/>
          <a:p>
            <a:r>
              <a:rPr lang="en-US" sz="4400" dirty="0"/>
              <a:t>Workstreams progress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F40B4-8429-4F6B-99B2-201BED30F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280" y="1845734"/>
            <a:ext cx="10312400" cy="41486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5. </a:t>
            </a:r>
            <a:r>
              <a:rPr lang="en-US" b="1" dirty="0"/>
              <a:t>Supply Chain Workstream to identify</a:t>
            </a:r>
            <a:r>
              <a:rPr lang="en-US" dirty="0"/>
              <a:t>: </a:t>
            </a:r>
          </a:p>
          <a:p>
            <a:r>
              <a:rPr lang="en-US" dirty="0">
                <a:solidFill>
                  <a:schemeClr val="accent1"/>
                </a:solidFill>
              </a:rPr>
              <a:t>a) </a:t>
            </a:r>
            <a:r>
              <a:rPr lang="en-US" dirty="0">
                <a:solidFill>
                  <a:schemeClr val="tx1"/>
                </a:solidFill>
              </a:rPr>
              <a:t>Demand forecast (Scenarios of cold chain needs, i.e. temperature range, at each level of supply chain, target populations and delivery strategies); </a:t>
            </a:r>
            <a:r>
              <a:rPr lang="en-US" dirty="0">
                <a:solidFill>
                  <a:schemeClr val="accent1"/>
                </a:solidFill>
              </a:rPr>
              <a:t>b) </a:t>
            </a:r>
            <a:r>
              <a:rPr lang="en-US" dirty="0">
                <a:solidFill>
                  <a:schemeClr val="tx1"/>
                </a:solidFill>
              </a:rPr>
              <a:t>Supply landscape assessment (mapping of current product and manufacturer landscape, gap analysis vs. needs from demand forecast); </a:t>
            </a:r>
            <a:r>
              <a:rPr lang="en-US" dirty="0">
                <a:solidFill>
                  <a:schemeClr val="accent1"/>
                </a:solidFill>
              </a:rPr>
              <a:t>c) </a:t>
            </a:r>
            <a:r>
              <a:rPr lang="en-US" dirty="0">
                <a:solidFill>
                  <a:schemeClr val="tx1"/>
                </a:solidFill>
              </a:rPr>
              <a:t>Operational model (Cold chain equipment procurement &amp; installation, training, policy, planning &amp; technical support, monitoring); </a:t>
            </a:r>
            <a:r>
              <a:rPr lang="en-US" dirty="0">
                <a:solidFill>
                  <a:schemeClr val="accent1"/>
                </a:solidFill>
              </a:rPr>
              <a:t>d) </a:t>
            </a:r>
            <a:r>
              <a:rPr lang="en-US" dirty="0">
                <a:solidFill>
                  <a:schemeClr val="tx1"/>
                </a:solidFill>
              </a:rPr>
              <a:t>Funding needs identification</a:t>
            </a:r>
          </a:p>
          <a:p>
            <a:r>
              <a:rPr lang="en-US" dirty="0">
                <a:solidFill>
                  <a:schemeClr val="accent1"/>
                </a:solidFill>
              </a:rPr>
              <a:t>6.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Private Sector Workstream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r>
              <a:rPr lang="en-US" dirty="0">
                <a:solidFill>
                  <a:schemeClr val="accent1"/>
                </a:solidFill>
              </a:rPr>
              <a:t>a) </a:t>
            </a:r>
            <a:r>
              <a:rPr lang="en-US" dirty="0">
                <a:solidFill>
                  <a:schemeClr val="tx1"/>
                </a:solidFill>
              </a:rPr>
              <a:t>Private sector mapping; </a:t>
            </a:r>
            <a:r>
              <a:rPr lang="en-US" dirty="0">
                <a:solidFill>
                  <a:schemeClr val="accent1"/>
                </a:solidFill>
              </a:rPr>
              <a:t>b) </a:t>
            </a:r>
            <a:r>
              <a:rPr lang="en-US" dirty="0">
                <a:solidFill>
                  <a:schemeClr val="tx1"/>
                </a:solidFill>
              </a:rPr>
              <a:t>Tapping UHC2030 Private Sector Constituency members and others for contextual knowledge; </a:t>
            </a:r>
            <a:r>
              <a:rPr lang="en-US" dirty="0">
                <a:solidFill>
                  <a:schemeClr val="accent1"/>
                </a:solidFill>
              </a:rPr>
              <a:t>c) </a:t>
            </a:r>
            <a:r>
              <a:rPr lang="en-US" dirty="0">
                <a:solidFill>
                  <a:schemeClr val="tx1"/>
                </a:solidFill>
              </a:rPr>
              <a:t>identifying institutional capacity needs for better PS engagement; </a:t>
            </a:r>
            <a:r>
              <a:rPr lang="en-US" dirty="0">
                <a:solidFill>
                  <a:schemeClr val="accent1"/>
                </a:solidFill>
              </a:rPr>
              <a:t>d)</a:t>
            </a:r>
            <a:r>
              <a:rPr lang="en-US" dirty="0">
                <a:solidFill>
                  <a:schemeClr val="tx1"/>
                </a:solidFill>
              </a:rPr>
              <a:t> Measuring success </a:t>
            </a:r>
          </a:p>
          <a:p>
            <a:r>
              <a:rPr lang="en-US" dirty="0">
                <a:solidFill>
                  <a:schemeClr val="accent1"/>
                </a:solidFill>
              </a:rPr>
              <a:t>7. </a:t>
            </a:r>
            <a:r>
              <a:rPr lang="en-US" b="1" dirty="0">
                <a:solidFill>
                  <a:schemeClr val="tx1"/>
                </a:solidFill>
              </a:rPr>
              <a:t>Clinical Care Workstream</a:t>
            </a:r>
            <a:r>
              <a:rPr lang="en-US" dirty="0">
                <a:solidFill>
                  <a:schemeClr val="tx1"/>
                </a:solidFill>
              </a:rPr>
              <a:t>: Presenting its progress on June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05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FF004-4E49-4212-B704-1C7335DC4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Quick Wins</a:t>
            </a:r>
            <a:br>
              <a:rPr lang="en-US" sz="3600" b="1" dirty="0"/>
            </a:br>
            <a:r>
              <a:rPr lang="en-US" sz="2800" b="1" i="1" dirty="0"/>
              <a:t>Concrete Steps to Support Country –level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2D5F2-EEC8-42ED-8013-034F88462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69440"/>
            <a:ext cx="10058400" cy="4162214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1. </a:t>
            </a:r>
            <a:r>
              <a:rPr lang="en-US" dirty="0"/>
              <a:t>Country level approach discussion – identifying 3-6 countries from proposed country list to draw actionable roadmap for the tools with collaboration of all workstreams; enabling further scale up of work for this WG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2. </a:t>
            </a:r>
            <a:r>
              <a:rPr lang="en-US" dirty="0"/>
              <a:t>Create (pulse) survey to help selected countries identify immediate needs (work in progress by the </a:t>
            </a:r>
            <a:r>
              <a:rPr lang="en-US" dirty="0">
                <a:solidFill>
                  <a:schemeClr val="tx1"/>
                </a:solidFill>
              </a:rPr>
              <a:t>WHO,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Bank, GF and GAVI)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3. </a:t>
            </a:r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/>
              <a:t>nowledge platforms for countries to provide up to date lessons learned, </a:t>
            </a:r>
            <a:r>
              <a:rPr lang="en-US" dirty="0">
                <a:solidFill>
                  <a:schemeClr val="tx1"/>
                </a:solidFill>
              </a:rPr>
              <a:t>and share country-level experience of health systems strengthening to respond to Covid-19 </a:t>
            </a:r>
            <a:r>
              <a:rPr lang="en-US" dirty="0"/>
              <a:t>and lay foundation for deployment of tools when developed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4. </a:t>
            </a:r>
            <a:r>
              <a:rPr lang="en-US" dirty="0"/>
              <a:t>Developing just-in-time technical notes and knowledge products in the common areas demanded by countries to support the country-level response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3274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302C3163CA97449F14E704FB0E19EF" ma:contentTypeVersion="7" ma:contentTypeDescription="Create a new document." ma:contentTypeScope="" ma:versionID="c0f3de30c9d73b117c995c6a5e9b406d">
  <xsd:schema xmlns:xsd="http://www.w3.org/2001/XMLSchema" xmlns:xs="http://www.w3.org/2001/XMLSchema" xmlns:p="http://schemas.microsoft.com/office/2006/metadata/properties" xmlns:ns3="4b8c92b6-0422-4622-85fa-54dd02533c44" xmlns:ns4="ad7984fe-6d7c-4e07-8419-1cd059ab5768" targetNamespace="http://schemas.microsoft.com/office/2006/metadata/properties" ma:root="true" ma:fieldsID="d7a81711e82c39a18b8cb1ee31ea2d6b" ns3:_="" ns4:_="">
    <xsd:import namespace="4b8c92b6-0422-4622-85fa-54dd02533c44"/>
    <xsd:import namespace="ad7984fe-6d7c-4e07-8419-1cd059ab57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8c92b6-0422-4622-85fa-54dd02533c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7984fe-6d7c-4e07-8419-1cd059ab576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CAD5D0-D691-4380-A394-56FDB6F879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DA2C37-3D31-4A9D-8E3E-C0C3D0050BAD}">
  <ds:schemaRefs>
    <ds:schemaRef ds:uri="http://schemas.openxmlformats.org/package/2006/metadata/core-properties"/>
    <ds:schemaRef ds:uri="4b8c92b6-0422-4622-85fa-54dd02533c44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ad7984fe-6d7c-4e07-8419-1cd059ab576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286B09C-B619-4C88-86A6-57DB984994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8c92b6-0422-4622-85fa-54dd02533c44"/>
    <ds:schemaRef ds:uri="ad7984fe-6d7c-4e07-8419-1cd059ab57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2368</TotalTime>
  <Words>725</Words>
  <Application>Microsoft Macintosh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Health Systems in ACT-Accelerator</vt:lpstr>
      <vt:lpstr>Quick overall update</vt:lpstr>
      <vt:lpstr>Workstreams progress to date</vt:lpstr>
      <vt:lpstr>Workstreams progress to date</vt:lpstr>
      <vt:lpstr>Workstreams progress to date</vt:lpstr>
      <vt:lpstr>Quick Wins Concrete Steps to Support Country –level Response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Systems in ACT-Accelerator</dc:title>
  <dc:creator>Alethea H. Dopart</dc:creator>
  <cp:lastModifiedBy>Robin Montgomery</cp:lastModifiedBy>
  <cp:revision>22</cp:revision>
  <dcterms:created xsi:type="dcterms:W3CDTF">2020-05-07T19:22:08Z</dcterms:created>
  <dcterms:modified xsi:type="dcterms:W3CDTF">2020-08-06T03:02:24Z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0x01010041302C3163CA97449F14E704FB0E19EF</vt:lpwstr>
  </property>
</Properties>
</file>